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26"/>
  </p:notesMasterIdLst>
  <p:sldIdLst>
    <p:sldId id="256" r:id="rId2"/>
    <p:sldId id="927" r:id="rId3"/>
    <p:sldId id="2147376856" r:id="rId4"/>
    <p:sldId id="2147376860" r:id="rId5"/>
    <p:sldId id="2147376861" r:id="rId6"/>
    <p:sldId id="2147376872" r:id="rId7"/>
    <p:sldId id="284" r:id="rId8"/>
    <p:sldId id="259" r:id="rId9"/>
    <p:sldId id="2142534010" r:id="rId10"/>
    <p:sldId id="268" r:id="rId11"/>
    <p:sldId id="2147376696" r:id="rId12"/>
    <p:sldId id="2147376873" r:id="rId13"/>
    <p:sldId id="2147376864" r:id="rId14"/>
    <p:sldId id="2147376882" r:id="rId15"/>
    <p:sldId id="2147376884" r:id="rId16"/>
    <p:sldId id="2147376698" r:id="rId17"/>
    <p:sldId id="2147376697" r:id="rId18"/>
    <p:sldId id="2147376874" r:id="rId19"/>
    <p:sldId id="2147376883" r:id="rId20"/>
    <p:sldId id="2147376881" r:id="rId21"/>
    <p:sldId id="2147376880" r:id="rId22"/>
    <p:sldId id="2147376866" r:id="rId23"/>
    <p:sldId id="2147376854" r:id="rId24"/>
    <p:sldId id="214737686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E290652-A6E1-3528-B21E-BB413D814197}" name="Rachol, Cyndi M" initials="CR" userId="S::crachol@usgs.gov::48a2fcee-3f75-4236-879d-472c40812352" providerId="AD"/>
  <p188:author id="{CD7C868A-BEE3-24D2-487C-4824D7A30309}" name="Ritmiller, Cynthia L" initials="CR" userId="S::critmiller@usgs.gov::0b805a5b-d213-4362-ad8a-9241401b6842"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45A32E-FE07-4C05-8A59-D3A97F0A795A}" v="23" dt="2026-08-25T19:47:38.7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6928" autoAdjust="0"/>
  </p:normalViewPr>
  <p:slideViewPr>
    <p:cSldViewPr snapToGrid="0">
      <p:cViewPr varScale="1">
        <p:scale>
          <a:sx n="63" d="100"/>
          <a:sy n="63" d="100"/>
        </p:scale>
        <p:origin x="470"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tmiller, Cynthia L" userId="0b805a5b-d213-4362-ad8a-9241401b6842" providerId="ADAL" clId="{34B41397-8E24-4850-BBFC-9DEE6CEB4AFB}"/>
    <pc:docChg chg="undo custSel addSld delSld modSld sldOrd modMainMaster">
      <pc:chgData name="Ritmiller, Cynthia L" userId="0b805a5b-d213-4362-ad8a-9241401b6842" providerId="ADAL" clId="{34B41397-8E24-4850-BBFC-9DEE6CEB4AFB}" dt="2026-08-25T19:48:22.059" v="555" actId="1076"/>
      <pc:docMkLst>
        <pc:docMk/>
      </pc:docMkLst>
      <pc:sldChg chg="modSp mod">
        <pc:chgData name="Ritmiller, Cynthia L" userId="0b805a5b-d213-4362-ad8a-9241401b6842" providerId="ADAL" clId="{34B41397-8E24-4850-BBFC-9DEE6CEB4AFB}" dt="2026-08-21T15:16:15.301" v="341" actId="14100"/>
        <pc:sldMkLst>
          <pc:docMk/>
          <pc:sldMk cId="1801233922" sldId="256"/>
        </pc:sldMkLst>
        <pc:spChg chg="mod">
          <ac:chgData name="Ritmiller, Cynthia L" userId="0b805a5b-d213-4362-ad8a-9241401b6842" providerId="ADAL" clId="{34B41397-8E24-4850-BBFC-9DEE6CEB4AFB}" dt="2026-08-21T15:16:15.301" v="341" actId="14100"/>
          <ac:spMkLst>
            <pc:docMk/>
            <pc:sldMk cId="1801233922" sldId="256"/>
            <ac:spMk id="2" creationId="{9535BCF4-75D9-B96F-CE28-4404C320B918}"/>
          </ac:spMkLst>
        </pc:spChg>
        <pc:spChg chg="mod">
          <ac:chgData name="Ritmiller, Cynthia L" userId="0b805a5b-d213-4362-ad8a-9241401b6842" providerId="ADAL" clId="{34B41397-8E24-4850-BBFC-9DEE6CEB4AFB}" dt="2026-08-21T15:16:11.932" v="340" actId="255"/>
          <ac:spMkLst>
            <pc:docMk/>
            <pc:sldMk cId="1801233922" sldId="256"/>
            <ac:spMk id="3" creationId="{AE311EAB-9BE3-C859-82E3-F5595C3D8F29}"/>
          </ac:spMkLst>
        </pc:spChg>
      </pc:sldChg>
      <pc:sldChg chg="modSp mod">
        <pc:chgData name="Ritmiller, Cynthia L" userId="0b805a5b-d213-4362-ad8a-9241401b6842" providerId="ADAL" clId="{34B41397-8E24-4850-BBFC-9DEE6CEB4AFB}" dt="2026-08-25T19:16:06.295" v="471" actId="1036"/>
        <pc:sldMkLst>
          <pc:docMk/>
          <pc:sldMk cId="0" sldId="259"/>
        </pc:sldMkLst>
        <pc:spChg chg="mod">
          <ac:chgData name="Ritmiller, Cynthia L" userId="0b805a5b-d213-4362-ad8a-9241401b6842" providerId="ADAL" clId="{34B41397-8E24-4850-BBFC-9DEE6CEB4AFB}" dt="2026-08-21T14:10:30.458" v="183" actId="12"/>
          <ac:spMkLst>
            <pc:docMk/>
            <pc:sldMk cId="0" sldId="259"/>
            <ac:spMk id="357" creationId="{00000000-0000-0000-0000-000000000000}"/>
          </ac:spMkLst>
        </pc:spChg>
        <pc:spChg chg="mod">
          <ac:chgData name="Ritmiller, Cynthia L" userId="0b805a5b-d213-4362-ad8a-9241401b6842" providerId="ADAL" clId="{34B41397-8E24-4850-BBFC-9DEE6CEB4AFB}" dt="2026-08-21T14:10:07.512" v="180" actId="108"/>
          <ac:spMkLst>
            <pc:docMk/>
            <pc:sldMk cId="0" sldId="259"/>
            <ac:spMk id="358" creationId="{00000000-0000-0000-0000-000000000000}"/>
          </ac:spMkLst>
        </pc:spChg>
        <pc:picChg chg="mod">
          <ac:chgData name="Ritmiller, Cynthia L" userId="0b805a5b-d213-4362-ad8a-9241401b6842" providerId="ADAL" clId="{34B41397-8E24-4850-BBFC-9DEE6CEB4AFB}" dt="2026-08-25T19:16:06.295" v="471" actId="1036"/>
          <ac:picMkLst>
            <pc:docMk/>
            <pc:sldMk cId="0" sldId="259"/>
            <ac:picMk id="359" creationId="{00000000-0000-0000-0000-000000000000}"/>
          </ac:picMkLst>
        </pc:picChg>
      </pc:sldChg>
      <pc:sldChg chg="modSp mod">
        <pc:chgData name="Ritmiller, Cynthia L" userId="0b805a5b-d213-4362-ad8a-9241401b6842" providerId="ADAL" clId="{34B41397-8E24-4850-BBFC-9DEE6CEB4AFB}" dt="2026-08-25T19:16:53.185" v="505" actId="207"/>
        <pc:sldMkLst>
          <pc:docMk/>
          <pc:sldMk cId="0" sldId="268"/>
        </pc:sldMkLst>
        <pc:spChg chg="mod">
          <ac:chgData name="Ritmiller, Cynthia L" userId="0b805a5b-d213-4362-ad8a-9241401b6842" providerId="ADAL" clId="{34B41397-8E24-4850-BBFC-9DEE6CEB4AFB}" dt="2026-08-25T19:16:53.185" v="505" actId="207"/>
          <ac:spMkLst>
            <pc:docMk/>
            <pc:sldMk cId="0" sldId="268"/>
            <ac:spMk id="671" creationId="{00000000-0000-0000-0000-000000000000}"/>
          </ac:spMkLst>
        </pc:spChg>
        <pc:spChg chg="mod">
          <ac:chgData name="Ritmiller, Cynthia L" userId="0b805a5b-d213-4362-ad8a-9241401b6842" providerId="ADAL" clId="{34B41397-8E24-4850-BBFC-9DEE6CEB4AFB}" dt="2026-08-25T19:16:53.185" v="505" actId="207"/>
          <ac:spMkLst>
            <pc:docMk/>
            <pc:sldMk cId="0" sldId="268"/>
            <ac:spMk id="672" creationId="{00000000-0000-0000-0000-000000000000}"/>
          </ac:spMkLst>
        </pc:spChg>
        <pc:spChg chg="mod">
          <ac:chgData name="Ritmiller, Cynthia L" userId="0b805a5b-d213-4362-ad8a-9241401b6842" providerId="ADAL" clId="{34B41397-8E24-4850-BBFC-9DEE6CEB4AFB}" dt="2026-08-25T19:16:53.185" v="505" actId="207"/>
          <ac:spMkLst>
            <pc:docMk/>
            <pc:sldMk cId="0" sldId="268"/>
            <ac:spMk id="673" creationId="{00000000-0000-0000-0000-000000000000}"/>
          </ac:spMkLst>
        </pc:spChg>
        <pc:spChg chg="mod">
          <ac:chgData name="Ritmiller, Cynthia L" userId="0b805a5b-d213-4362-ad8a-9241401b6842" providerId="ADAL" clId="{34B41397-8E24-4850-BBFC-9DEE6CEB4AFB}" dt="2026-08-25T19:16:53.185" v="505" actId="207"/>
          <ac:spMkLst>
            <pc:docMk/>
            <pc:sldMk cId="0" sldId="268"/>
            <ac:spMk id="676" creationId="{00000000-0000-0000-0000-000000000000}"/>
          </ac:spMkLst>
        </pc:spChg>
        <pc:spChg chg="mod">
          <ac:chgData name="Ritmiller, Cynthia L" userId="0b805a5b-d213-4362-ad8a-9241401b6842" providerId="ADAL" clId="{34B41397-8E24-4850-BBFC-9DEE6CEB4AFB}" dt="2026-08-25T19:16:53.185" v="505" actId="207"/>
          <ac:spMkLst>
            <pc:docMk/>
            <pc:sldMk cId="0" sldId="268"/>
            <ac:spMk id="677" creationId="{00000000-0000-0000-0000-000000000000}"/>
          </ac:spMkLst>
        </pc:spChg>
        <pc:spChg chg="mod">
          <ac:chgData name="Ritmiller, Cynthia L" userId="0b805a5b-d213-4362-ad8a-9241401b6842" providerId="ADAL" clId="{34B41397-8E24-4850-BBFC-9DEE6CEB4AFB}" dt="2026-08-25T19:16:53.185" v="505" actId="207"/>
          <ac:spMkLst>
            <pc:docMk/>
            <pc:sldMk cId="0" sldId="268"/>
            <ac:spMk id="679" creationId="{00000000-0000-0000-0000-000000000000}"/>
          </ac:spMkLst>
        </pc:spChg>
        <pc:spChg chg="mod">
          <ac:chgData name="Ritmiller, Cynthia L" userId="0b805a5b-d213-4362-ad8a-9241401b6842" providerId="ADAL" clId="{34B41397-8E24-4850-BBFC-9DEE6CEB4AFB}" dt="2026-08-25T19:16:53.185" v="505" actId="207"/>
          <ac:spMkLst>
            <pc:docMk/>
            <pc:sldMk cId="0" sldId="268"/>
            <ac:spMk id="680" creationId="{00000000-0000-0000-0000-000000000000}"/>
          </ac:spMkLst>
        </pc:spChg>
        <pc:spChg chg="mod">
          <ac:chgData name="Ritmiller, Cynthia L" userId="0b805a5b-d213-4362-ad8a-9241401b6842" providerId="ADAL" clId="{34B41397-8E24-4850-BBFC-9DEE6CEB4AFB}" dt="2026-08-25T19:16:53.185" v="505" actId="207"/>
          <ac:spMkLst>
            <pc:docMk/>
            <pc:sldMk cId="0" sldId="268"/>
            <ac:spMk id="681" creationId="{00000000-0000-0000-0000-000000000000}"/>
          </ac:spMkLst>
        </pc:spChg>
        <pc:spChg chg="mod">
          <ac:chgData name="Ritmiller, Cynthia L" userId="0b805a5b-d213-4362-ad8a-9241401b6842" providerId="ADAL" clId="{34B41397-8E24-4850-BBFC-9DEE6CEB4AFB}" dt="2026-08-25T19:16:53.185" v="505" actId="207"/>
          <ac:spMkLst>
            <pc:docMk/>
            <pc:sldMk cId="0" sldId="268"/>
            <ac:spMk id="682" creationId="{00000000-0000-0000-0000-000000000000}"/>
          </ac:spMkLst>
        </pc:spChg>
        <pc:spChg chg="mod">
          <ac:chgData name="Ritmiller, Cynthia L" userId="0b805a5b-d213-4362-ad8a-9241401b6842" providerId="ADAL" clId="{34B41397-8E24-4850-BBFC-9DEE6CEB4AFB}" dt="2026-08-25T19:16:53.185" v="505" actId="207"/>
          <ac:spMkLst>
            <pc:docMk/>
            <pc:sldMk cId="0" sldId="268"/>
            <ac:spMk id="685" creationId="{00000000-0000-0000-0000-000000000000}"/>
          </ac:spMkLst>
        </pc:spChg>
      </pc:sldChg>
      <pc:sldChg chg="addSp delSp modSp mod">
        <pc:chgData name="Ritmiller, Cynthia L" userId="0b805a5b-d213-4362-ad8a-9241401b6842" providerId="ADAL" clId="{34B41397-8E24-4850-BBFC-9DEE6CEB4AFB}" dt="2026-08-21T14:09:51.285" v="176" actId="478"/>
        <pc:sldMkLst>
          <pc:docMk/>
          <pc:sldMk cId="3337323831" sldId="284"/>
        </pc:sldMkLst>
        <pc:spChg chg="mod">
          <ac:chgData name="Ritmiller, Cynthia L" userId="0b805a5b-d213-4362-ad8a-9241401b6842" providerId="ADAL" clId="{34B41397-8E24-4850-BBFC-9DEE6CEB4AFB}" dt="2026-08-21T14:09:37.436" v="174" actId="108"/>
          <ac:spMkLst>
            <pc:docMk/>
            <pc:sldMk cId="3337323831" sldId="284"/>
            <ac:spMk id="3" creationId="{BCA103CB-11F4-4EF0-BF4C-90FE1A36D501}"/>
          </ac:spMkLst>
        </pc:spChg>
      </pc:sldChg>
      <pc:sldChg chg="modSp mod modShow">
        <pc:chgData name="Ritmiller, Cynthia L" userId="0b805a5b-d213-4362-ad8a-9241401b6842" providerId="ADAL" clId="{34B41397-8E24-4850-BBFC-9DEE6CEB4AFB}" dt="2026-08-21T14:03:26.097" v="138" actId="729"/>
        <pc:sldMkLst>
          <pc:docMk/>
          <pc:sldMk cId="1018224368" sldId="927"/>
        </pc:sldMkLst>
        <pc:spChg chg="mod">
          <ac:chgData name="Ritmiller, Cynthia L" userId="0b805a5b-d213-4362-ad8a-9241401b6842" providerId="ADAL" clId="{34B41397-8E24-4850-BBFC-9DEE6CEB4AFB}" dt="2026-08-20T23:55:47.972" v="46" actId="108"/>
          <ac:spMkLst>
            <pc:docMk/>
            <pc:sldMk cId="1018224368" sldId="927"/>
            <ac:spMk id="16" creationId="{00000000-0000-0000-0000-000000000000}"/>
          </ac:spMkLst>
        </pc:spChg>
      </pc:sldChg>
      <pc:sldChg chg="modSp mod">
        <pc:chgData name="Ritmiller, Cynthia L" userId="0b805a5b-d213-4362-ad8a-9241401b6842" providerId="ADAL" clId="{34B41397-8E24-4850-BBFC-9DEE6CEB4AFB}" dt="2026-08-25T19:16:37.054" v="504" actId="1038"/>
        <pc:sldMkLst>
          <pc:docMk/>
          <pc:sldMk cId="192365703" sldId="2142534010"/>
        </pc:sldMkLst>
        <pc:spChg chg="mod">
          <ac:chgData name="Ritmiller, Cynthia L" userId="0b805a5b-d213-4362-ad8a-9241401b6842" providerId="ADAL" clId="{34B41397-8E24-4850-BBFC-9DEE6CEB4AFB}" dt="2026-08-21T14:11:55.286" v="186" actId="108"/>
          <ac:spMkLst>
            <pc:docMk/>
            <pc:sldMk cId="192365703" sldId="2142534010"/>
            <ac:spMk id="2" creationId="{269D2497-AC5C-9769-C841-6C83BAB39200}"/>
          </ac:spMkLst>
        </pc:spChg>
        <pc:spChg chg="mod">
          <ac:chgData name="Ritmiller, Cynthia L" userId="0b805a5b-d213-4362-ad8a-9241401b6842" providerId="ADAL" clId="{34B41397-8E24-4850-BBFC-9DEE6CEB4AFB}" dt="2026-08-25T19:16:37.054" v="504" actId="1038"/>
          <ac:spMkLst>
            <pc:docMk/>
            <pc:sldMk cId="192365703" sldId="2142534010"/>
            <ac:spMk id="10" creationId="{F7CD0F34-4D15-7D2D-8874-00D8E9BC7560}"/>
          </ac:spMkLst>
        </pc:spChg>
        <pc:picChg chg="mod">
          <ac:chgData name="Ritmiller, Cynthia L" userId="0b805a5b-d213-4362-ad8a-9241401b6842" providerId="ADAL" clId="{34B41397-8E24-4850-BBFC-9DEE6CEB4AFB}" dt="2026-08-25T19:16:29.116" v="484" actId="1038"/>
          <ac:picMkLst>
            <pc:docMk/>
            <pc:sldMk cId="192365703" sldId="2142534010"/>
            <ac:picMk id="3" creationId="{ACD4974E-1211-4AC3-204C-62610208A697}"/>
          </ac:picMkLst>
        </pc:picChg>
      </pc:sldChg>
      <pc:sldChg chg="modSp mod modShow">
        <pc:chgData name="Ritmiller, Cynthia L" userId="0b805a5b-d213-4362-ad8a-9241401b6842" providerId="ADAL" clId="{34B41397-8E24-4850-BBFC-9DEE6CEB4AFB}" dt="2026-08-21T15:18:47.246" v="379" actId="729"/>
        <pc:sldMkLst>
          <pc:docMk/>
          <pc:sldMk cId="1503894789" sldId="2147376696"/>
        </pc:sldMkLst>
        <pc:spChg chg="mod">
          <ac:chgData name="Ritmiller, Cynthia L" userId="0b805a5b-d213-4362-ad8a-9241401b6842" providerId="ADAL" clId="{34B41397-8E24-4850-BBFC-9DEE6CEB4AFB}" dt="2026-08-21T15:17:45.197" v="378" actId="1038"/>
          <ac:spMkLst>
            <pc:docMk/>
            <pc:sldMk cId="1503894789" sldId="2147376696"/>
            <ac:spMk id="5" creationId="{300901DE-4837-8CA1-AA03-38D0DCF3852B}"/>
          </ac:spMkLst>
        </pc:spChg>
        <pc:spChg chg="mod">
          <ac:chgData name="Ritmiller, Cynthia L" userId="0b805a5b-d213-4362-ad8a-9241401b6842" providerId="ADAL" clId="{34B41397-8E24-4850-BBFC-9DEE6CEB4AFB}" dt="2026-08-21T14:14:32.234" v="196" actId="108"/>
          <ac:spMkLst>
            <pc:docMk/>
            <pc:sldMk cId="1503894789" sldId="2147376696"/>
            <ac:spMk id="12" creationId="{F9F80DB4-3632-4AB1-88E5-80CCB8BFED85}"/>
          </ac:spMkLst>
        </pc:spChg>
        <pc:spChg chg="mod">
          <ac:chgData name="Ritmiller, Cynthia L" userId="0b805a5b-d213-4362-ad8a-9241401b6842" providerId="ADAL" clId="{34B41397-8E24-4850-BBFC-9DEE6CEB4AFB}" dt="2026-08-21T15:16:52.730" v="343" actId="207"/>
          <ac:spMkLst>
            <pc:docMk/>
            <pc:sldMk cId="1503894789" sldId="2147376696"/>
            <ac:spMk id="17" creationId="{4AD55C52-3CF1-4F5A-AF13-D7DE2B084909}"/>
          </ac:spMkLst>
        </pc:spChg>
        <pc:picChg chg="mod">
          <ac:chgData name="Ritmiller, Cynthia L" userId="0b805a5b-d213-4362-ad8a-9241401b6842" providerId="ADAL" clId="{34B41397-8E24-4850-BBFC-9DEE6CEB4AFB}" dt="2026-08-21T15:17:11.034" v="347" actId="14100"/>
          <ac:picMkLst>
            <pc:docMk/>
            <pc:sldMk cId="1503894789" sldId="2147376696"/>
            <ac:picMk id="2" creationId="{9CEB9CE5-E5FB-0677-CE06-8241BCC87607}"/>
          </ac:picMkLst>
        </pc:picChg>
        <pc:picChg chg="mod modCrop">
          <ac:chgData name="Ritmiller, Cynthia L" userId="0b805a5b-d213-4362-ad8a-9241401b6842" providerId="ADAL" clId="{34B41397-8E24-4850-BBFC-9DEE6CEB4AFB}" dt="2026-08-21T15:17:06.783" v="346" actId="14100"/>
          <ac:picMkLst>
            <pc:docMk/>
            <pc:sldMk cId="1503894789" sldId="2147376696"/>
            <ac:picMk id="3" creationId="{0D140D12-1063-497E-A36D-3268FCCE8526}"/>
          </ac:picMkLst>
        </pc:picChg>
      </pc:sldChg>
      <pc:sldChg chg="addSp delSp modSp new mod ord delAnim modAnim modNotesTx">
        <pc:chgData name="Ritmiller, Cynthia L" userId="0b805a5b-d213-4362-ad8a-9241401b6842" providerId="ADAL" clId="{34B41397-8E24-4850-BBFC-9DEE6CEB4AFB}" dt="2026-08-21T15:19:44.701" v="418"/>
        <pc:sldMkLst>
          <pc:docMk/>
          <pc:sldMk cId="2582475189" sldId="2147376697"/>
        </pc:sldMkLst>
        <pc:picChg chg="add mod">
          <ac:chgData name="Ritmiller, Cynthia L" userId="0b805a5b-d213-4362-ad8a-9241401b6842" providerId="ADAL" clId="{34B41397-8E24-4850-BBFC-9DEE6CEB4AFB}" dt="2026-08-21T15:00:01.505" v="275" actId="1076"/>
          <ac:picMkLst>
            <pc:docMk/>
            <pc:sldMk cId="2582475189" sldId="2147376697"/>
            <ac:picMk id="3" creationId="{5EC4E2A9-FC0F-37E4-A7FF-FEBAEDAE2251}"/>
          </ac:picMkLst>
        </pc:picChg>
      </pc:sldChg>
      <pc:sldChg chg="addSp modSp new mod ord modAnim modNotesTx">
        <pc:chgData name="Ritmiller, Cynthia L" userId="0b805a5b-d213-4362-ad8a-9241401b6842" providerId="ADAL" clId="{34B41397-8E24-4850-BBFC-9DEE6CEB4AFB}" dt="2026-08-21T15:19:57.178" v="453" actId="20577"/>
        <pc:sldMkLst>
          <pc:docMk/>
          <pc:sldMk cId="3159437315" sldId="2147376698"/>
        </pc:sldMkLst>
        <pc:picChg chg="add mod">
          <ac:chgData name="Ritmiller, Cynthia L" userId="0b805a5b-d213-4362-ad8a-9241401b6842" providerId="ADAL" clId="{34B41397-8E24-4850-BBFC-9DEE6CEB4AFB}" dt="2026-08-21T15:15:34.029" v="309" actId="1076"/>
          <ac:picMkLst>
            <pc:docMk/>
            <pc:sldMk cId="3159437315" sldId="2147376698"/>
            <ac:picMk id="2" creationId="{65CF5245-2618-E994-BDE3-9DCC10C4D602}"/>
          </ac:picMkLst>
        </pc:picChg>
      </pc:sldChg>
      <pc:sldChg chg="add">
        <pc:chgData name="Ritmiller, Cynthia L" userId="0b805a5b-d213-4362-ad8a-9241401b6842" providerId="ADAL" clId="{34B41397-8E24-4850-BBFC-9DEE6CEB4AFB}" dt="2026-08-21T00:02:48.972" v="93"/>
        <pc:sldMkLst>
          <pc:docMk/>
          <pc:sldMk cId="998357482" sldId="2147376854"/>
        </pc:sldMkLst>
      </pc:sldChg>
      <pc:sldChg chg="add">
        <pc:chgData name="Ritmiller, Cynthia L" userId="0b805a5b-d213-4362-ad8a-9241401b6842" providerId="ADAL" clId="{34B41397-8E24-4850-BBFC-9DEE6CEB4AFB}" dt="2026-08-20T23:52:50.344" v="38"/>
        <pc:sldMkLst>
          <pc:docMk/>
          <pc:sldMk cId="3098282176" sldId="2147376856"/>
        </pc:sldMkLst>
      </pc:sldChg>
      <pc:sldChg chg="add">
        <pc:chgData name="Ritmiller, Cynthia L" userId="0b805a5b-d213-4362-ad8a-9241401b6842" providerId="ADAL" clId="{34B41397-8E24-4850-BBFC-9DEE6CEB4AFB}" dt="2026-08-20T23:53:12.790" v="39"/>
        <pc:sldMkLst>
          <pc:docMk/>
          <pc:sldMk cId="3986075875" sldId="2147376860"/>
        </pc:sldMkLst>
      </pc:sldChg>
      <pc:sldChg chg="addSp delSp modSp add mod">
        <pc:chgData name="Ritmiller, Cynthia L" userId="0b805a5b-d213-4362-ad8a-9241401b6842" providerId="ADAL" clId="{34B41397-8E24-4850-BBFC-9DEE6CEB4AFB}" dt="2026-08-21T14:08:06.277" v="162" actId="167"/>
        <pc:sldMkLst>
          <pc:docMk/>
          <pc:sldMk cId="3897657625" sldId="2147376861"/>
        </pc:sldMkLst>
        <pc:spChg chg="add mod">
          <ac:chgData name="Ritmiller, Cynthia L" userId="0b805a5b-d213-4362-ad8a-9241401b6842" providerId="ADAL" clId="{34B41397-8E24-4850-BBFC-9DEE6CEB4AFB}" dt="2026-08-21T14:07:48.502" v="159" actId="6549"/>
          <ac:spMkLst>
            <pc:docMk/>
            <pc:sldMk cId="3897657625" sldId="2147376861"/>
            <ac:spMk id="6" creationId="{293D8317-FE36-2CB7-A08F-A307C5B6588D}"/>
          </ac:spMkLst>
        </pc:spChg>
        <pc:picChg chg="add mod ord">
          <ac:chgData name="Ritmiller, Cynthia L" userId="0b805a5b-d213-4362-ad8a-9241401b6842" providerId="ADAL" clId="{34B41397-8E24-4850-BBFC-9DEE6CEB4AFB}" dt="2026-08-21T14:08:06.277" v="162" actId="167"/>
          <ac:picMkLst>
            <pc:docMk/>
            <pc:sldMk cId="3897657625" sldId="2147376861"/>
            <ac:picMk id="3" creationId="{02254CC1-ED57-9DD4-B1CD-C1B291AE7823}"/>
          </ac:picMkLst>
        </pc:picChg>
      </pc:sldChg>
      <pc:sldChg chg="add">
        <pc:chgData name="Ritmiller, Cynthia L" userId="0b805a5b-d213-4362-ad8a-9241401b6842" providerId="ADAL" clId="{34B41397-8E24-4850-BBFC-9DEE6CEB4AFB}" dt="2026-08-20T23:59:48.275" v="75"/>
        <pc:sldMkLst>
          <pc:docMk/>
          <pc:sldMk cId="1100741928" sldId="2147376864"/>
        </pc:sldMkLst>
      </pc:sldChg>
      <pc:sldChg chg="add ord">
        <pc:chgData name="Ritmiller, Cynthia L" userId="0b805a5b-d213-4362-ad8a-9241401b6842" providerId="ADAL" clId="{34B41397-8E24-4850-BBFC-9DEE6CEB4AFB}" dt="2026-08-21T14:14:03.844" v="193"/>
        <pc:sldMkLst>
          <pc:docMk/>
          <pc:sldMk cId="3594453648" sldId="2147376866"/>
        </pc:sldMkLst>
      </pc:sldChg>
      <pc:sldChg chg="modSp add mod">
        <pc:chgData name="Ritmiller, Cynthia L" userId="0b805a5b-d213-4362-ad8a-9241401b6842" providerId="ADAL" clId="{34B41397-8E24-4850-BBFC-9DEE6CEB4AFB}" dt="2026-08-21T15:20:43.412" v="461" actId="14100"/>
        <pc:sldMkLst>
          <pc:docMk/>
          <pc:sldMk cId="319959036" sldId="2147376868"/>
        </pc:sldMkLst>
        <pc:picChg chg="mod">
          <ac:chgData name="Ritmiller, Cynthia L" userId="0b805a5b-d213-4362-ad8a-9241401b6842" providerId="ADAL" clId="{34B41397-8E24-4850-BBFC-9DEE6CEB4AFB}" dt="2026-08-21T15:20:43.412" v="461" actId="14100"/>
          <ac:picMkLst>
            <pc:docMk/>
            <pc:sldMk cId="319959036" sldId="2147376868"/>
            <ac:picMk id="7" creationId="{2A436B8B-C529-37F5-9A22-E7D55BA5ABD4}"/>
          </ac:picMkLst>
        </pc:picChg>
      </pc:sldChg>
      <pc:sldChg chg="add ord modAnim">
        <pc:chgData name="Ritmiller, Cynthia L" userId="0b805a5b-d213-4362-ad8a-9241401b6842" providerId="ADAL" clId="{34B41397-8E24-4850-BBFC-9DEE6CEB4AFB}" dt="2026-08-25T19:14:30.631" v="462"/>
        <pc:sldMkLst>
          <pc:docMk/>
          <pc:sldMk cId="1800199896" sldId="2147376872"/>
        </pc:sldMkLst>
      </pc:sldChg>
      <pc:sldChg chg="add setBg">
        <pc:chgData name="Ritmiller, Cynthia L" userId="0b805a5b-d213-4362-ad8a-9241401b6842" providerId="ADAL" clId="{34B41397-8E24-4850-BBFC-9DEE6CEB4AFB}" dt="2026-08-20T23:59:40.365" v="74"/>
        <pc:sldMkLst>
          <pc:docMk/>
          <pc:sldMk cId="17643661" sldId="2147376873"/>
        </pc:sldMkLst>
      </pc:sldChg>
      <pc:sldChg chg="add modNotesTx">
        <pc:chgData name="Ritmiller, Cynthia L" userId="0b805a5b-d213-4362-ad8a-9241401b6842" providerId="ADAL" clId="{34B41397-8E24-4850-BBFC-9DEE6CEB4AFB}" dt="2026-08-21T15:19:18.126" v="416" actId="20577"/>
        <pc:sldMkLst>
          <pc:docMk/>
          <pc:sldMk cId="3117427044" sldId="2147376874"/>
        </pc:sldMkLst>
      </pc:sldChg>
      <pc:sldChg chg="add">
        <pc:chgData name="Ritmiller, Cynthia L" userId="0b805a5b-d213-4362-ad8a-9241401b6842" providerId="ADAL" clId="{34B41397-8E24-4850-BBFC-9DEE6CEB4AFB}" dt="2026-08-21T00:02:21.446" v="92"/>
        <pc:sldMkLst>
          <pc:docMk/>
          <pc:sldMk cId="3586183630" sldId="2147376880"/>
        </pc:sldMkLst>
      </pc:sldChg>
      <pc:sldChg chg="add">
        <pc:chgData name="Ritmiller, Cynthia L" userId="0b805a5b-d213-4362-ad8a-9241401b6842" providerId="ADAL" clId="{34B41397-8E24-4850-BBFC-9DEE6CEB4AFB}" dt="2026-08-21T00:01:56.840" v="91"/>
        <pc:sldMkLst>
          <pc:docMk/>
          <pc:sldMk cId="1074499563" sldId="2147376881"/>
        </pc:sldMkLst>
      </pc:sldChg>
      <pc:sldChg chg="addSp delSp modSp new mod delAnim modAnim modNotesTx">
        <pc:chgData name="Ritmiller, Cynthia L" userId="0b805a5b-d213-4362-ad8a-9241401b6842" providerId="ADAL" clId="{34B41397-8E24-4850-BBFC-9DEE6CEB4AFB}" dt="2026-08-21T14:50:22.151" v="247" actId="20577"/>
        <pc:sldMkLst>
          <pc:docMk/>
          <pc:sldMk cId="3360565885" sldId="2147376882"/>
        </pc:sldMkLst>
        <pc:picChg chg="add mod">
          <ac:chgData name="Ritmiller, Cynthia L" userId="0b805a5b-d213-4362-ad8a-9241401b6842" providerId="ADAL" clId="{34B41397-8E24-4850-BBFC-9DEE6CEB4AFB}" dt="2026-08-21T14:50:13.456" v="214" actId="1076"/>
          <ac:picMkLst>
            <pc:docMk/>
            <pc:sldMk cId="3360565885" sldId="2147376882"/>
            <ac:picMk id="3" creationId="{D76B218E-97E2-E2E8-607C-5933F3709132}"/>
          </ac:picMkLst>
        </pc:picChg>
      </pc:sldChg>
      <pc:sldChg chg="addSp modSp new mod ord modAnim modNotesTx">
        <pc:chgData name="Ritmiller, Cynthia L" userId="0b805a5b-d213-4362-ad8a-9241401b6842" providerId="ADAL" clId="{34B41397-8E24-4850-BBFC-9DEE6CEB4AFB}" dt="2026-08-21T15:00:13.363" v="301" actId="20577"/>
        <pc:sldMkLst>
          <pc:docMk/>
          <pc:sldMk cId="400254004" sldId="2147376883"/>
        </pc:sldMkLst>
        <pc:picChg chg="add mod">
          <ac:chgData name="Ritmiller, Cynthia L" userId="0b805a5b-d213-4362-ad8a-9241401b6842" providerId="ADAL" clId="{34B41397-8E24-4850-BBFC-9DEE6CEB4AFB}" dt="2026-08-21T14:54:06.086" v="272" actId="1076"/>
          <ac:picMkLst>
            <pc:docMk/>
            <pc:sldMk cId="400254004" sldId="2147376883"/>
            <ac:picMk id="2" creationId="{A636DAEC-334E-F672-3B29-1EE2B215FD26}"/>
          </ac:picMkLst>
        </pc:picChg>
      </pc:sldChg>
      <pc:sldChg chg="addSp delSp modSp new mod modClrScheme modAnim chgLayout modNotesTx">
        <pc:chgData name="Ritmiller, Cynthia L" userId="0b805a5b-d213-4362-ad8a-9241401b6842" providerId="ADAL" clId="{34B41397-8E24-4850-BBFC-9DEE6CEB4AFB}" dt="2026-08-25T19:48:22.059" v="555" actId="1076"/>
        <pc:sldMkLst>
          <pc:docMk/>
          <pc:sldMk cId="740737839" sldId="2147376884"/>
        </pc:sldMkLst>
        <pc:spChg chg="add del mod">
          <ac:chgData name="Ritmiller, Cynthia L" userId="0b805a5b-d213-4362-ad8a-9241401b6842" providerId="ADAL" clId="{34B41397-8E24-4850-BBFC-9DEE6CEB4AFB}" dt="2026-08-25T19:48:04.599" v="551" actId="478"/>
          <ac:spMkLst>
            <pc:docMk/>
            <pc:sldMk cId="740737839" sldId="2147376884"/>
            <ac:spMk id="7" creationId="{DAA5F423-BFFC-57AE-367B-C2834A0D7773}"/>
          </ac:spMkLst>
        </pc:spChg>
        <pc:picChg chg="add mod">
          <ac:chgData name="Ritmiller, Cynthia L" userId="0b805a5b-d213-4362-ad8a-9241401b6842" providerId="ADAL" clId="{34B41397-8E24-4850-BBFC-9DEE6CEB4AFB}" dt="2026-08-25T19:48:22.059" v="555" actId="1076"/>
          <ac:picMkLst>
            <pc:docMk/>
            <pc:sldMk cId="740737839" sldId="2147376884"/>
            <ac:picMk id="2" creationId="{42FF1BB2-4F5A-040C-665A-4E42C65443BA}"/>
          </ac:picMkLst>
        </pc:picChg>
      </pc:sldChg>
      <pc:sldMasterChg chg="modSldLayout">
        <pc:chgData name="Ritmiller, Cynthia L" userId="0b805a5b-d213-4362-ad8a-9241401b6842" providerId="ADAL" clId="{34B41397-8E24-4850-BBFC-9DEE6CEB4AFB}" dt="2026-08-20T23:55:17.792" v="43"/>
        <pc:sldMasterMkLst>
          <pc:docMk/>
          <pc:sldMasterMk cId="558389847" sldId="2147483662"/>
        </pc:sldMasterMkLst>
        <pc:sldLayoutChg chg="delSp">
          <pc:chgData name="Ritmiller, Cynthia L" userId="0b805a5b-d213-4362-ad8a-9241401b6842" providerId="ADAL" clId="{34B41397-8E24-4850-BBFC-9DEE6CEB4AFB}" dt="2026-08-20T23:55:17.792" v="43"/>
          <pc:sldLayoutMkLst>
            <pc:docMk/>
            <pc:sldMasterMk cId="558389847" sldId="2147483662"/>
            <pc:sldLayoutMk cId="1897692035" sldId="2147483676"/>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774049-D4F5-4291-8CC2-D8D7CC5952B1}" type="datetimeFigureOut">
              <a:rPr lang="en-US" smtClean="0"/>
              <a:t>8/25/2026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A3F9C4-8829-4144-83B4-622C6D94E572}" type="slidenum">
              <a:rPr lang="en-US" smtClean="0"/>
              <a:t>‹#›</a:t>
            </a:fld>
            <a:endParaRPr lang="en-US"/>
          </a:p>
        </p:txBody>
      </p:sp>
    </p:spTree>
    <p:extLst>
      <p:ext uri="{BB962C8B-B14F-4D97-AF65-F5344CB8AC3E}">
        <p14:creationId xmlns:p14="http://schemas.microsoft.com/office/powerpoint/2010/main" val="5402374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usgs.gov/3d-elevation-program/new-product-3d-elevation-program-seamless-1-meter-digital-elevation-model-s1m"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5625" y="731838"/>
            <a:ext cx="6507163" cy="3660775"/>
          </a:xfrm>
        </p:spPr>
      </p:sp>
      <p:sp>
        <p:nvSpPr>
          <p:cNvPr id="3" name="Notes Placeholder 2"/>
          <p:cNvSpPr>
            <a:spLocks noGrp="1"/>
          </p:cNvSpPr>
          <p:nvPr>
            <p:ph type="body" idx="1"/>
          </p:nvPr>
        </p:nvSpPr>
        <p:spPr/>
        <p:txBody>
          <a:bodyPr/>
          <a:lstStyle/>
          <a:p>
            <a:pPr>
              <a:spcBef>
                <a:spcPts val="1269"/>
              </a:spcBef>
            </a:pPr>
            <a:r>
              <a:rPr lang="en-US" dirty="0"/>
              <a:t>Within USGS I’m part of the USGS National Geospatial Program(NGP). </a:t>
            </a:r>
          </a:p>
          <a:p>
            <a:pPr>
              <a:spcBef>
                <a:spcPts val="1269"/>
              </a:spcBef>
            </a:pPr>
            <a:endParaRPr lang="en-US" dirty="0"/>
          </a:p>
          <a:p>
            <a:pPr>
              <a:spcBef>
                <a:spcPts val="1269"/>
              </a:spcBef>
            </a:pPr>
            <a:r>
              <a:rPr lang="en-US" dirty="0"/>
              <a:t>NGP provides a foundation of digital geospatial data representing the topography, natural landscape, and manmade environment of the United States.</a:t>
            </a:r>
          </a:p>
          <a:p>
            <a:pPr>
              <a:spcBef>
                <a:spcPts val="1269"/>
              </a:spcBef>
            </a:pPr>
            <a:endParaRPr lang="en-US" dirty="0">
              <a:cs typeface="Calibri"/>
            </a:endParaRPr>
          </a:p>
          <a:p>
            <a:pPr>
              <a:spcBef>
                <a:spcPts val="1269"/>
              </a:spcBef>
            </a:pPr>
            <a:r>
              <a:rPr lang="en-US" dirty="0"/>
              <a:t>Here are some of the components of the NGP. </a:t>
            </a:r>
          </a:p>
          <a:p>
            <a:pPr>
              <a:spcBef>
                <a:spcPts val="1269"/>
              </a:spcBef>
            </a:pPr>
            <a:r>
              <a:rPr lang="en-US" baseline="0" dirty="0"/>
              <a:t>The National Map is the authoritative source for Hydrography, Elevation and Names.</a:t>
            </a:r>
          </a:p>
          <a:p>
            <a:pPr>
              <a:spcBef>
                <a:spcPts val="1269"/>
              </a:spcBef>
            </a:pPr>
            <a:endParaRPr lang="en-US" b="1" dirty="0"/>
          </a:p>
        </p:txBody>
      </p:sp>
      <p:sp>
        <p:nvSpPr>
          <p:cNvPr id="4" name="Slide Number Placeholder 3"/>
          <p:cNvSpPr>
            <a:spLocks noGrp="1"/>
          </p:cNvSpPr>
          <p:nvPr>
            <p:ph type="sldNum" sz="quarter" idx="10"/>
          </p:nvPr>
        </p:nvSpPr>
        <p:spPr/>
        <p:txBody>
          <a:bodyPr/>
          <a:lstStyle/>
          <a:p>
            <a:pPr algn="l" defTabSz="966612" fontAlgn="auto">
              <a:spcBef>
                <a:spcPts val="0"/>
              </a:spcBef>
              <a:spcAft>
                <a:spcPts val="0"/>
              </a:spcAft>
              <a:buClr>
                <a:srgbClr val="0000FF"/>
              </a:buClr>
              <a:defRPr/>
            </a:pPr>
            <a:fld id="{25E59CED-0EFA-422B-8048-F11A2941AD09}" type="slidenum">
              <a:rPr lang="en-US" sz="1500" kern="0">
                <a:solidFill>
                  <a:prstClr val="black"/>
                </a:solidFill>
                <a:latin typeface="Arial"/>
                <a:cs typeface="Arial"/>
                <a:sym typeface="Arial"/>
              </a:rPr>
              <a:pPr algn="l" defTabSz="966612" fontAlgn="auto">
                <a:spcBef>
                  <a:spcPts val="0"/>
                </a:spcBef>
                <a:spcAft>
                  <a:spcPts val="0"/>
                </a:spcAft>
                <a:buClr>
                  <a:srgbClr val="0000FF"/>
                </a:buClr>
                <a:defRPr/>
              </a:pPr>
              <a:t>2</a:t>
            </a:fld>
            <a:endParaRPr lang="en-US" sz="1500" kern="0">
              <a:solidFill>
                <a:prstClr val="black"/>
              </a:solidFill>
              <a:latin typeface="Arial"/>
              <a:cs typeface="Arial"/>
              <a:sym typeface="Arial"/>
            </a:endParaRPr>
          </a:p>
        </p:txBody>
      </p:sp>
    </p:spTree>
    <p:extLst>
      <p:ext uri="{BB962C8B-B14F-4D97-AF65-F5344CB8AC3E}">
        <p14:creationId xmlns:p14="http://schemas.microsoft.com/office/powerpoint/2010/main" val="8962138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5257bde901_3_26:notes"/>
          <p:cNvSpPr txBox="1">
            <a:spLocks noGrp="1"/>
          </p:cNvSpPr>
          <p:nvPr>
            <p:ph type="body" idx="1"/>
          </p:nvPr>
        </p:nvSpPr>
        <p:spPr>
          <a:xfrm>
            <a:off x="780288" y="4788599"/>
            <a:ext cx="6242304" cy="4536567"/>
          </a:xfrm>
          <a:prstGeom prst="rect">
            <a:avLst/>
          </a:prstGeom>
        </p:spPr>
        <p:txBody>
          <a:bodyPr spcFirstLastPara="1" wrap="square" lIns="102163" tIns="102163" rIns="102163" bIns="102163" anchor="t" anchorCtr="0">
            <a:noAutofit/>
          </a:bodyPr>
          <a:lstStyle/>
          <a:p>
            <a:pPr marL="0" marR="0">
              <a:lnSpc>
                <a:spcPct val="107000"/>
              </a:lnSpc>
              <a:spcBef>
                <a:spcPts val="0"/>
              </a:spcBef>
              <a:spcAft>
                <a:spcPts val="800"/>
              </a:spcAft>
            </a:pPr>
            <a:r>
              <a:rPr lang="en-US" sz="1900" dirty="0">
                <a:latin typeface="-apple-system"/>
              </a:rPr>
              <a:t>Building on decades of previous hydrography concepts, the 3DHP is being established to completely refresh </a:t>
            </a:r>
            <a:r>
              <a:rPr lang="en-US" sz="1800" dirty="0">
                <a:solidFill>
                  <a:srgbClr val="171717"/>
                </a:solidFill>
                <a:effectLst/>
                <a:latin typeface="Calibri" panose="020F0502020204030204" pitchFamily="34" charset="0"/>
                <a:ea typeface="Calibri" panose="020F0502020204030204" pitchFamily="34" charset="0"/>
                <a:cs typeface="Calibri" panose="020F0502020204030204" pitchFamily="34" charset="0"/>
              </a:rPr>
              <a:t>the Nation’s hydrography data and improve discovery and sharing of water-related data.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defRPr/>
            </a:pPr>
            <a:endParaRPr lang="en-US" sz="1800" dirty="0">
              <a:latin typeface="-apple-system"/>
            </a:endParaRPr>
          </a:p>
          <a:p>
            <a:pPr marL="0" marR="0" lvl="0" indent="0" algn="l" defTabSz="914400" rtl="0" eaLnBrk="0" fontAlgn="base" latinLnBrk="0" hangingPunct="0">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New hydrography will be standardized to align vertically, horizontally and temporally with 3DEP data.</a:t>
            </a:r>
            <a:endParaRPr lang="en-US" sz="1800" dirty="0">
              <a:latin typeface="-apple-system"/>
            </a:endParaRPr>
          </a:p>
          <a:p>
            <a:pPr rtl="0"/>
            <a:endParaRPr lang="en-US" sz="1900" dirty="0">
              <a:latin typeface="-apple-system"/>
            </a:endParaRPr>
          </a:p>
          <a:p>
            <a:pPr>
              <a:defRPr/>
            </a:pPr>
            <a:r>
              <a:rPr lang="en-US" sz="1900" dirty="0">
                <a:latin typeface="-apple-system"/>
              </a:rPr>
              <a:t>Transitioning the hydrography program to 3DHP, allowed us to simplify the data and resources required to maintain a nationwide hydrography dataset. </a:t>
            </a:r>
          </a:p>
          <a:p>
            <a:pPr>
              <a:spcBef>
                <a:spcPts val="0"/>
              </a:spcBef>
              <a:spcAft>
                <a:spcPts val="0"/>
              </a:spcAft>
            </a:pPr>
            <a:endParaRPr lang="en-US" sz="2000" dirty="0">
              <a:latin typeface="Calibri"/>
              <a:cs typeface="Calibri"/>
            </a:endParaRPr>
          </a:p>
          <a:p>
            <a:pPr marL="0" marR="0" lvl="0" indent="0" algn="l" defTabSz="914400" rtl="0" eaLnBrk="0" fontAlgn="base" latinLnBrk="0" hangingPunct="0">
              <a:lnSpc>
                <a:spcPct val="100000"/>
              </a:lnSpc>
              <a:spcBef>
                <a:spcPts val="0"/>
              </a:spcBef>
              <a:spcAft>
                <a:spcPts val="0"/>
              </a:spcAft>
              <a:buClrTx/>
              <a:buSzTx/>
              <a:buFontTx/>
              <a:buNone/>
              <a:tabLst/>
              <a:defRPr/>
            </a:pPr>
            <a:r>
              <a:rPr lang="en-US" sz="2000" dirty="0">
                <a:solidFill>
                  <a:schemeClr val="tx1">
                    <a:lumMod val="65000"/>
                    <a:lumOff val="35000"/>
                  </a:schemeClr>
                </a:solidFill>
              </a:rPr>
              <a:t>Estimations to create 3DHP are about $685M over 9 years.</a:t>
            </a:r>
          </a:p>
          <a:p>
            <a:pPr>
              <a:spcBef>
                <a:spcPts val="0"/>
              </a:spcBef>
              <a:spcAft>
                <a:spcPts val="0"/>
              </a:spcAft>
            </a:pPr>
            <a:endParaRPr lang="en-US" sz="2000" dirty="0">
              <a:latin typeface="Calibri"/>
              <a:cs typeface="Calibri"/>
            </a:endParaRPr>
          </a:p>
        </p:txBody>
      </p:sp>
      <p:sp>
        <p:nvSpPr>
          <p:cNvPr id="64" name="Google Shape;64;g5257bde901_3_26:notes"/>
          <p:cNvSpPr>
            <a:spLocks noGrp="1" noRot="1" noChangeAspect="1"/>
          </p:cNvSpPr>
          <p:nvPr>
            <p:ph type="sldImg" idx="2"/>
          </p:nvPr>
        </p:nvSpPr>
        <p:spPr>
          <a:xfrm>
            <a:off x="541338" y="757238"/>
            <a:ext cx="6719887" cy="377983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Slide Number Placeholder 1">
            <a:extLst>
              <a:ext uri="{FF2B5EF4-FFF2-40B4-BE49-F238E27FC236}">
                <a16:creationId xmlns:a16="http://schemas.microsoft.com/office/drawing/2014/main" id="{F93EA546-0375-62A8-E837-AC90AF5CAD1B}"/>
              </a:ext>
            </a:extLst>
          </p:cNvPr>
          <p:cNvSpPr>
            <a:spLocks noGrp="1"/>
          </p:cNvSpPr>
          <p:nvPr>
            <p:ph type="sldNum" sz="quarter" idx="5"/>
          </p:nvPr>
        </p:nvSpPr>
        <p:spPr/>
        <p:txBody>
          <a:bodyPr/>
          <a:lstStyle/>
          <a:p>
            <a:fld id="{1549450A-CA39-4878-AD15-84760AB77579}" type="slidenum">
              <a:rPr lang="en-US" altLang="en-US" smtClean="0"/>
              <a:pPr/>
              <a:t>11</a:t>
            </a:fld>
            <a:endParaRPr lang="en-US" altLang="en-US"/>
          </a:p>
        </p:txBody>
      </p:sp>
    </p:spTree>
    <p:extLst>
      <p:ext uri="{BB962C8B-B14F-4D97-AF65-F5344CB8AC3E}">
        <p14:creationId xmlns:p14="http://schemas.microsoft.com/office/powerpoint/2010/main" val="22987768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c9df703ba1_0_0: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1" name="Google Shape;61;gc9df703ba1_0_0:notes"/>
          <p:cNvSpPr txBox="1">
            <a:spLocks noGrp="1"/>
          </p:cNvSpPr>
          <p:nvPr>
            <p:ph type="body" idx="1"/>
          </p:nvPr>
        </p:nvSpPr>
        <p:spPr>
          <a:xfrm>
            <a:off x="731520" y="4560570"/>
            <a:ext cx="5852160" cy="4320540"/>
          </a:xfrm>
          <a:prstGeom prst="rect">
            <a:avLst/>
          </a:prstGeom>
          <a:noFill/>
          <a:ln>
            <a:noFill/>
          </a:ln>
        </p:spPr>
        <p:txBody>
          <a:bodyPr spcFirstLastPara="1" wrap="square" lIns="96645" tIns="48309" rIns="96645" bIns="48309" anchor="t" anchorCtr="0">
            <a:noAutofit/>
          </a:bodyPr>
          <a:lstStyle/>
          <a:p>
            <a:pPr>
              <a:buSzPts val="1400"/>
            </a:pPr>
            <a:r>
              <a:rPr lang="en"/>
              <a:t>Let’s briefly walk through the steps of the 3DHP data lifecycle. </a:t>
            </a:r>
          </a:p>
          <a:p>
            <a:pPr>
              <a:buSzPts val="1400"/>
            </a:pPr>
            <a:endParaRPr lang="en"/>
          </a:p>
          <a:p>
            <a:pPr>
              <a:buSzPts val="1400"/>
            </a:pPr>
            <a:r>
              <a:rPr lang="en"/>
              <a:t>Once a 3DHP project is planned, the data will be aquired through the USGS Geospatioal G P S C  or Co-op project</a:t>
            </a:r>
          </a:p>
          <a:p>
            <a:pPr>
              <a:buSzPts val="1400"/>
            </a:pPr>
            <a:endParaRPr lang="en"/>
          </a:p>
          <a:p>
            <a:pPr>
              <a:buSzPts val="1400"/>
            </a:pPr>
            <a:r>
              <a:rPr lang="en"/>
              <a:t>Validation will occur using our standand process and specifications. </a:t>
            </a:r>
          </a:p>
          <a:p>
            <a:pPr>
              <a:buSzPts val="1400"/>
            </a:pPr>
            <a:endParaRPr lang="en"/>
          </a:p>
          <a:p>
            <a:pPr>
              <a:buSzPts val="1400"/>
            </a:pPr>
            <a:r>
              <a:rPr lang="en"/>
              <a:t>Once the data has passed our validation checks, it will be distributed through The National Map and cloud services. </a:t>
            </a:r>
          </a:p>
          <a:p>
            <a:pPr>
              <a:buSzPts val="1400"/>
            </a:pPr>
            <a:endParaRPr lang="en"/>
          </a:p>
          <a:p>
            <a:pPr>
              <a:buSzPts val="1400"/>
            </a:pPr>
            <a:r>
              <a:rPr lang="en"/>
              <a:t>Once planned, a 3DHP can be acquired. Once USGS receives the data validation checks will be performed to ensure it meet our standards. </a:t>
            </a:r>
            <a:endParaRPr lang="en">
              <a:cs typeface="Calibri"/>
            </a:endParaRPr>
          </a:p>
          <a:p>
            <a:pPr>
              <a:buSzPts val="1400"/>
            </a:pPr>
            <a:r>
              <a:rPr lang="en"/>
              <a:t>Once published, the data can be access by any users. </a:t>
            </a:r>
            <a:endParaRPr lang="en">
              <a:cs typeface="Calibri"/>
            </a:endParaRPr>
          </a:p>
        </p:txBody>
      </p:sp>
      <p:sp>
        <p:nvSpPr>
          <p:cNvPr id="2" name="Slide Number Placeholder 1">
            <a:extLst>
              <a:ext uri="{FF2B5EF4-FFF2-40B4-BE49-F238E27FC236}">
                <a16:creationId xmlns:a16="http://schemas.microsoft.com/office/drawing/2014/main" id="{017A7772-0BFB-ED22-E3D1-41F0DF629A68}"/>
              </a:ext>
            </a:extLst>
          </p:cNvPr>
          <p:cNvSpPr>
            <a:spLocks noGrp="1"/>
          </p:cNvSpPr>
          <p:nvPr>
            <p:ph type="sldNum" sz="quarter" idx="5"/>
          </p:nvPr>
        </p:nvSpPr>
        <p:spPr/>
        <p:txBody>
          <a:bodyPr/>
          <a:lstStyle/>
          <a:p>
            <a:fld id="{1549450A-CA39-4878-AD15-84760AB77579}" type="slidenum">
              <a:rPr lang="en-US" altLang="en-US" smtClean="0"/>
              <a:pPr/>
              <a:t>12</a:t>
            </a:fld>
            <a:endParaRPr lang="en-US" altLang="en-US"/>
          </a:p>
        </p:txBody>
      </p:sp>
    </p:spTree>
    <p:extLst>
      <p:ext uri="{BB962C8B-B14F-4D97-AF65-F5344CB8AC3E}">
        <p14:creationId xmlns:p14="http://schemas.microsoft.com/office/powerpoint/2010/main" val="39302212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We can see the 3DHP still contains point, line and polygon features but is much simpler than NHD or NHDPlus HR was. </a:t>
            </a:r>
          </a:p>
          <a:p>
            <a:endParaRPr lang="en-US"/>
          </a:p>
          <a:p>
            <a:r>
              <a:rPr lang="en-US"/>
              <a:t>The is also a drainage area feature class which will be similar to WBD. </a:t>
            </a:r>
          </a:p>
          <a:p>
            <a:endParaRPr lang="en-US"/>
          </a:p>
          <a:p>
            <a:endParaRPr lang="en-US"/>
          </a:p>
          <a:p>
            <a:endParaRPr lang="en-US"/>
          </a:p>
          <a:p>
            <a:endParaRPr lang="en-US"/>
          </a:p>
        </p:txBody>
      </p:sp>
      <p:sp>
        <p:nvSpPr>
          <p:cNvPr id="4" name="Slide Number Placeholder 3"/>
          <p:cNvSpPr>
            <a:spLocks noGrp="1"/>
          </p:cNvSpPr>
          <p:nvPr>
            <p:ph type="sldNum" sz="quarter" idx="5"/>
          </p:nvPr>
        </p:nvSpPr>
        <p:spPr/>
        <p:txBody>
          <a:bodyPr/>
          <a:lstStyle/>
          <a:p>
            <a:fld id="{F9685C59-6505-423F-B21A-F541EBF086C8}" type="slidenum">
              <a:rPr lang="en-US" smtClean="0"/>
              <a:t>13</a:t>
            </a:fld>
            <a:endParaRPr lang="en-US"/>
          </a:p>
        </p:txBody>
      </p:sp>
    </p:spTree>
    <p:extLst>
      <p:ext uri="{BB962C8B-B14F-4D97-AF65-F5344CB8AC3E}">
        <p14:creationId xmlns:p14="http://schemas.microsoft.com/office/powerpoint/2010/main" val="21634421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Website and adding service to map</a:t>
            </a:r>
          </a:p>
        </p:txBody>
      </p:sp>
      <p:sp>
        <p:nvSpPr>
          <p:cNvPr id="4" name="Slide Number Placeholder 3"/>
          <p:cNvSpPr>
            <a:spLocks noGrp="1"/>
          </p:cNvSpPr>
          <p:nvPr>
            <p:ph type="sldNum" sz="quarter" idx="5"/>
          </p:nvPr>
        </p:nvSpPr>
        <p:spPr/>
        <p:txBody>
          <a:bodyPr/>
          <a:lstStyle/>
          <a:p>
            <a:fld id="{35A3F9C4-8829-4144-83B4-622C6D94E572}" type="slidenum">
              <a:rPr lang="en-US" smtClean="0"/>
              <a:t>14</a:t>
            </a:fld>
            <a:endParaRPr lang="en-US"/>
          </a:p>
        </p:txBody>
      </p:sp>
    </p:spTree>
    <p:extLst>
      <p:ext uri="{BB962C8B-B14F-4D97-AF65-F5344CB8AC3E}">
        <p14:creationId xmlns:p14="http://schemas.microsoft.com/office/powerpoint/2010/main" val="2583003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Loading service. This is real time</a:t>
            </a:r>
          </a:p>
        </p:txBody>
      </p:sp>
      <p:sp>
        <p:nvSpPr>
          <p:cNvPr id="4" name="Slide Number Placeholder 3"/>
          <p:cNvSpPr>
            <a:spLocks noGrp="1"/>
          </p:cNvSpPr>
          <p:nvPr>
            <p:ph type="sldNum" sz="quarter" idx="5"/>
          </p:nvPr>
        </p:nvSpPr>
        <p:spPr/>
        <p:txBody>
          <a:bodyPr/>
          <a:lstStyle/>
          <a:p>
            <a:fld id="{35A3F9C4-8829-4144-83B4-622C6D94E572}" type="slidenum">
              <a:rPr lang="en-US" smtClean="0"/>
              <a:t>15</a:t>
            </a:fld>
            <a:endParaRPr lang="en-US"/>
          </a:p>
        </p:txBody>
      </p:sp>
    </p:spTree>
    <p:extLst>
      <p:ext uri="{BB962C8B-B14F-4D97-AF65-F5344CB8AC3E}">
        <p14:creationId xmlns:p14="http://schemas.microsoft.com/office/powerpoint/2010/main" val="37674154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Elevation match and NHD differences</a:t>
            </a:r>
          </a:p>
        </p:txBody>
      </p:sp>
      <p:sp>
        <p:nvSpPr>
          <p:cNvPr id="4" name="Slide Number Placeholder 3"/>
          <p:cNvSpPr>
            <a:spLocks noGrp="1"/>
          </p:cNvSpPr>
          <p:nvPr>
            <p:ph type="sldNum" sz="quarter" idx="5"/>
          </p:nvPr>
        </p:nvSpPr>
        <p:spPr/>
        <p:txBody>
          <a:bodyPr/>
          <a:lstStyle/>
          <a:p>
            <a:fld id="{35A3F9C4-8829-4144-83B4-622C6D94E572}" type="slidenum">
              <a:rPr lang="en-US" smtClean="0"/>
              <a:t>16</a:t>
            </a:fld>
            <a:endParaRPr lang="en-US"/>
          </a:p>
        </p:txBody>
      </p:sp>
    </p:spTree>
    <p:extLst>
      <p:ext uri="{BB962C8B-B14F-4D97-AF65-F5344CB8AC3E}">
        <p14:creationId xmlns:p14="http://schemas.microsoft.com/office/powerpoint/2010/main" val="39299960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 Mainstem </a:t>
            </a:r>
          </a:p>
        </p:txBody>
      </p:sp>
      <p:sp>
        <p:nvSpPr>
          <p:cNvPr id="4" name="Slide Number Placeholder 3"/>
          <p:cNvSpPr>
            <a:spLocks noGrp="1"/>
          </p:cNvSpPr>
          <p:nvPr>
            <p:ph type="sldNum" sz="quarter" idx="5"/>
          </p:nvPr>
        </p:nvSpPr>
        <p:spPr/>
        <p:txBody>
          <a:bodyPr/>
          <a:lstStyle/>
          <a:p>
            <a:fld id="{35A3F9C4-8829-4144-83B4-622C6D94E572}" type="slidenum">
              <a:rPr lang="en-US" smtClean="0"/>
              <a:t>17</a:t>
            </a:fld>
            <a:endParaRPr lang="en-US"/>
          </a:p>
        </p:txBody>
      </p:sp>
    </p:spTree>
    <p:extLst>
      <p:ext uri="{BB962C8B-B14F-4D97-AF65-F5344CB8AC3E}">
        <p14:creationId xmlns:p14="http://schemas.microsoft.com/office/powerpoint/2010/main" val="31961620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170815"/>
            <a:r>
              <a:rPr lang="en-US" b="1" dirty="0"/>
              <a:t>Released nationally July 2026!!!!</a:t>
            </a:r>
          </a:p>
          <a:p>
            <a:pPr marL="170815"/>
            <a:r>
              <a:rPr lang="en-US" b="1" dirty="0"/>
              <a:t>The flow network in 3DHP data is what gives it its analytic power. </a:t>
            </a:r>
          </a:p>
          <a:p>
            <a:pPr marL="170815"/>
            <a:r>
              <a:rPr lang="en-US" b="1" dirty="0"/>
              <a:t>Flow Network Derivatives (FNDs) boost this power by pre-calculating several network characteristics to make network analysis faster and easier. </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FNDs are recomputed nationally with each quarterly data release. While many FNDs will not change between releases, any could change.</a:t>
            </a:r>
          </a:p>
          <a:p>
            <a:endParaRPr lang="en-US" dirty="0"/>
          </a:p>
        </p:txBody>
      </p:sp>
      <p:sp>
        <p:nvSpPr>
          <p:cNvPr id="4" name="Slide Number Placeholder 3"/>
          <p:cNvSpPr>
            <a:spLocks noGrp="1"/>
          </p:cNvSpPr>
          <p:nvPr>
            <p:ph type="sldNum" sz="quarter" idx="5"/>
          </p:nvPr>
        </p:nvSpPr>
        <p:spPr/>
        <p:txBody>
          <a:bodyPr/>
          <a:lstStyle/>
          <a:p>
            <a:fld id="{F9685C59-6505-423F-B21A-F541EBF086C8}" type="slidenum">
              <a:rPr lang="en-US" smtClean="0"/>
              <a:t>18</a:t>
            </a:fld>
            <a:endParaRPr lang="en-US"/>
          </a:p>
        </p:txBody>
      </p:sp>
    </p:spTree>
    <p:extLst>
      <p:ext uri="{BB962C8B-B14F-4D97-AF65-F5344CB8AC3E}">
        <p14:creationId xmlns:p14="http://schemas.microsoft.com/office/powerpoint/2010/main" val="19391647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Pathlength in KM</a:t>
            </a:r>
          </a:p>
        </p:txBody>
      </p:sp>
      <p:sp>
        <p:nvSpPr>
          <p:cNvPr id="4" name="Slide Number Placeholder 3"/>
          <p:cNvSpPr>
            <a:spLocks noGrp="1"/>
          </p:cNvSpPr>
          <p:nvPr>
            <p:ph type="sldNum" sz="quarter" idx="5"/>
          </p:nvPr>
        </p:nvSpPr>
        <p:spPr/>
        <p:txBody>
          <a:bodyPr/>
          <a:lstStyle/>
          <a:p>
            <a:fld id="{35A3F9C4-8829-4144-83B4-622C6D94E572}" type="slidenum">
              <a:rPr lang="en-US" smtClean="0"/>
              <a:t>19</a:t>
            </a:fld>
            <a:endParaRPr lang="en-US"/>
          </a:p>
        </p:txBody>
      </p:sp>
    </p:spTree>
    <p:extLst>
      <p:ext uri="{BB962C8B-B14F-4D97-AF65-F5344CB8AC3E}">
        <p14:creationId xmlns:p14="http://schemas.microsoft.com/office/powerpoint/2010/main" val="17276473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Stream Permanence estimates probabilities of detecting at least x days of zero streamflow, where x equals 1, 3, 7, and 30 days, for river locations across the contiguous United States.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Right now the </a:t>
            </a:r>
            <a:endParaRPr lang="en-US" dirty="0"/>
          </a:p>
        </p:txBody>
      </p:sp>
      <p:sp>
        <p:nvSpPr>
          <p:cNvPr id="4" name="Slide Number Placeholder 3"/>
          <p:cNvSpPr>
            <a:spLocks noGrp="1"/>
          </p:cNvSpPr>
          <p:nvPr>
            <p:ph type="sldNum" sz="quarter" idx="5"/>
          </p:nvPr>
        </p:nvSpPr>
        <p:spPr/>
        <p:txBody>
          <a:bodyPr/>
          <a:lstStyle/>
          <a:p>
            <a:fld id="{F9685C59-6505-423F-B21A-F541EBF086C8}" type="slidenum">
              <a:rPr lang="en-US" smtClean="0"/>
              <a:t>20</a:t>
            </a:fld>
            <a:endParaRPr lang="en-US"/>
          </a:p>
        </p:txBody>
      </p:sp>
    </p:spTree>
    <p:extLst>
      <p:ext uri="{BB962C8B-B14F-4D97-AF65-F5344CB8AC3E}">
        <p14:creationId xmlns:p14="http://schemas.microsoft.com/office/powerpoint/2010/main" val="32491508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a:latin typeface="Arial"/>
                <a:cs typeface="Arial"/>
              </a:rPr>
              <a:t>The </a:t>
            </a:r>
            <a:r>
              <a:rPr lang="en-US"/>
              <a:t>3DNTM includes 3 components: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a:t>Starting with an initial 3DEP baseline nationwide coverage,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a:t>the 3D Hydrography Program, or 3DHP can be derived.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With the 3DHP in work, the next generation of the 3D Elevation Program can begin to be collected. This is really targeting areas where we have data older data. </a:t>
            </a:r>
          </a:p>
          <a:p>
            <a:pPr marL="0" marR="0" lvl="0" indent="0">
              <a:lnSpc>
                <a:spcPct val="107000"/>
              </a:lnSpc>
              <a:spcBef>
                <a:spcPts val="0"/>
              </a:spcBef>
              <a:spcAft>
                <a:spcPts val="800"/>
              </a:spcAft>
              <a:buFont typeface="Arial" panose="020B0604020202020204" pitchFamily="34" charset="0"/>
              <a:buNone/>
            </a:pPr>
            <a:r>
              <a:rPr lang="en-US" sz="120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The Next Gen 3DEP will also integrate inland bathymetry.</a:t>
            </a:r>
          </a:p>
          <a:p>
            <a:pPr marL="0" marR="0" lvl="0" indent="0">
              <a:lnSpc>
                <a:spcPct val="107000"/>
              </a:lnSpc>
              <a:spcBef>
                <a:spcPts val="0"/>
              </a:spcBef>
              <a:spcAft>
                <a:spcPts val="800"/>
              </a:spcAft>
              <a:buFont typeface="Arial" panose="020B0604020202020204" pitchFamily="34" charset="0"/>
              <a:buNone/>
            </a:pPr>
            <a:r>
              <a:rPr lang="en-US" sz="120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1200">
              <a:solidFill>
                <a:srgbClr val="0070C0"/>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nSpc>
                <a:spcPct val="107000"/>
              </a:lnSpc>
              <a:spcBef>
                <a:spcPts val="0"/>
              </a:spcBef>
              <a:spcAft>
                <a:spcPts val="800"/>
              </a:spcAft>
              <a:buFont typeface="Arial" panose="020B0604020202020204" pitchFamily="34" charset="0"/>
              <a:buNone/>
            </a:pPr>
            <a:r>
              <a:rPr lang="en-US" sz="1200">
                <a:solidFill>
                  <a:srgbClr val="0070C0"/>
                </a:solidFill>
                <a:effectLst/>
                <a:latin typeface="Calibri" panose="020F0502020204030204" pitchFamily="34" charset="0"/>
                <a:ea typeface="Calibri" panose="020F0502020204030204" pitchFamily="34" charset="0"/>
                <a:cs typeface="Calibri" panose="020F0502020204030204" pitchFamily="34" charset="0"/>
              </a:rPr>
              <a:t>Finally, with the future being integrated elevation and hydrography data, these datasets can be further integrated with other data from The National Map.</a:t>
            </a:r>
          </a:p>
          <a:p>
            <a:pPr>
              <a:spcBef>
                <a:spcPct val="30000"/>
              </a:spcBef>
              <a:spcAft>
                <a:spcPct val="0"/>
              </a:spcAft>
            </a:pPr>
            <a:endParaRPr lang="en-US"/>
          </a:p>
          <a:p>
            <a:pPr>
              <a:spcBef>
                <a:spcPct val="30000"/>
              </a:spcBef>
              <a:spcAft>
                <a:spcPct val="0"/>
              </a:spcAft>
            </a:pPr>
            <a:r>
              <a:rPr lang="en-US"/>
              <a:t>_________________________________________________________________________________________________________________________________________</a:t>
            </a:r>
          </a:p>
          <a:p>
            <a:pPr>
              <a:spcBef>
                <a:spcPct val="30000"/>
              </a:spcBef>
              <a:spcAft>
                <a:spcPct val="0"/>
              </a:spcAft>
            </a:pPr>
            <a:r>
              <a:rPr lang="en-US"/>
              <a:t>The 3D National Topography Model, or 3DNTM, is designed to deliver the terrestrial component of the 3D Nation vision by integrating national elevation and hydrography datasets to model the Nation’s topography in 3D.</a:t>
            </a:r>
          </a:p>
          <a:p>
            <a:pPr>
              <a:spcBef>
                <a:spcPct val="30000"/>
              </a:spcBef>
              <a:spcAft>
                <a:spcPct val="0"/>
              </a:spcAft>
            </a:pPr>
            <a:r>
              <a:rPr lang="en-US" b="1"/>
              <a:t>3DNTM is an initiative that includes 3 components</a:t>
            </a:r>
            <a:r>
              <a:rPr lang="en-US"/>
              <a:t>.</a:t>
            </a:r>
          </a:p>
          <a:p>
            <a:pPr>
              <a:spcBef>
                <a:spcPct val="30000"/>
              </a:spcBef>
              <a:spcAft>
                <a:spcPct val="0"/>
              </a:spcAft>
            </a:pPr>
            <a:r>
              <a:rPr lang="en-US" b="1"/>
              <a:t>The first is the 3D Hydrography Program</a:t>
            </a:r>
            <a:r>
              <a:rPr lang="en-US"/>
              <a:t>, </a:t>
            </a:r>
            <a:r>
              <a:rPr lang="en-US" b="1"/>
              <a:t>The second component is the next generation of the 3D Elevation Program </a:t>
            </a:r>
            <a:r>
              <a:rPr lang="en-US"/>
              <a:t>which is being designed with all new quality levels and refresh cycles and will integrate inland bathymetry with terrestrial elevation data. Because we plan to continue to incorporate new technology and approaches over time, we will assess the next gen 3DEP program design on a regular cycle of 3-5 years.  This new strategy will allow for continual improvement in the program.</a:t>
            </a:r>
          </a:p>
          <a:p>
            <a:pPr>
              <a:spcBef>
                <a:spcPct val="30000"/>
              </a:spcBef>
              <a:spcAft>
                <a:spcPct val="0"/>
              </a:spcAft>
            </a:pPr>
            <a:r>
              <a:rPr lang="en-US" b="1"/>
              <a:t>The third component is a vision for a future integrated 3D model</a:t>
            </a:r>
            <a:r>
              <a:rPr lang="en-US"/>
              <a:t>.  We are beginning research and development to more fully integrate 3DHP and the next gen 3DEP and to integrate other data from The National Map in a 3D data model.  </a:t>
            </a:r>
          </a:p>
          <a:p>
            <a:endParaRPr lang="en-US"/>
          </a:p>
          <a:p>
            <a:r>
              <a:rPr lang="en-US"/>
              <a:t>3DNTM is based on extensive requirements and benefits documentation to maximize its return on investment to a broad range of business uses.</a:t>
            </a:r>
          </a:p>
          <a:p>
            <a:r>
              <a:rPr lang="en-US"/>
              <a:t>It will provide foundational data to critical initiatives including </a:t>
            </a:r>
            <a:r>
              <a:rPr lang="en-US" b="1"/>
              <a:t>FEMA Risk Rating 2.0, the National Water Model, the Clean Water Act, and the National Landslides Preparedness Act</a:t>
            </a:r>
            <a:r>
              <a:rPr lang="en-US"/>
              <a:t>.</a:t>
            </a:r>
          </a:p>
          <a:p>
            <a:r>
              <a:rPr lang="en-US"/>
              <a:t>3DNTM will provide universal discovery and sharing of water information as the </a:t>
            </a:r>
            <a:r>
              <a:rPr lang="en-US" b="1"/>
              <a:t>geospatial foundation for the Internet of Water</a:t>
            </a:r>
            <a:r>
              <a:rPr lang="en-US"/>
              <a:t>.  </a:t>
            </a:r>
          </a:p>
          <a:p>
            <a:r>
              <a:rPr lang="en-US"/>
              <a:t>With multiple </a:t>
            </a:r>
            <a:r>
              <a:rPr lang="en-US" b="1"/>
              <a:t>new vintages of data coverage and increased accuracy</a:t>
            </a:r>
            <a:r>
              <a:rPr lang="en-US"/>
              <a:t>, the 3DNTM will enable new and emerging applications.</a:t>
            </a:r>
          </a:p>
          <a:p>
            <a:endParaRPr lang="en-US"/>
          </a:p>
          <a:p>
            <a:endParaRPr lang="en-US"/>
          </a:p>
          <a:p>
            <a:endParaRPr lang="en-US"/>
          </a:p>
          <a:p>
            <a:r>
              <a:rPr lang="en-US" i="1"/>
              <a:t>To set the stage for this presentation on the 3D Hydrography Program, I’m going to first talk about the 3D National Topography Model. 3DNTM is </a:t>
            </a:r>
            <a:r>
              <a:rPr lang="en-US" b="1" i="1"/>
              <a:t>designed to deliver the terrestrial component of the 3D Nation vision by integrating national elevation and hydrography datasets to model the Nation’s topography in 3D.</a:t>
            </a:r>
            <a:endParaRPr lang="en-US"/>
          </a:p>
          <a:p>
            <a:r>
              <a:rPr lang="en-US" b="1" i="1"/>
              <a:t>3DNTM is an initiative that includes 3 components.</a:t>
            </a:r>
            <a:endParaRPr lang="en-US"/>
          </a:p>
          <a:p>
            <a:r>
              <a:rPr lang="en-US" i="1" err="1"/>
              <a:t>The</a:t>
            </a:r>
            <a:r>
              <a:rPr lang="en-US" b="1" i="1" err="1"/>
              <a:t>first</a:t>
            </a:r>
            <a:r>
              <a:rPr lang="en-US" b="1" i="1"/>
              <a:t> is the 3D Hydrography Program</a:t>
            </a:r>
            <a:r>
              <a:rPr lang="en-US" i="1"/>
              <a:t>, or 3DHP</a:t>
            </a:r>
            <a:endParaRPr lang="en-US"/>
          </a:p>
          <a:p>
            <a:r>
              <a:rPr lang="en-US" i="1"/>
              <a:t>·3DHP is an application of 3DEP that derives hydrography data from lidar and Alaska </a:t>
            </a:r>
            <a:r>
              <a:rPr lang="en-US" i="1" err="1"/>
              <a:t>IfSAR</a:t>
            </a:r>
            <a:endParaRPr lang="en-US"/>
          </a:p>
          <a:p>
            <a:r>
              <a:rPr lang="en-US" i="1"/>
              <a:t>·Ensuring integration of the two datasets for the first time since they were originally surveyed for the USGS topographic map series.</a:t>
            </a:r>
            <a:endParaRPr lang="en-US"/>
          </a:p>
          <a:p>
            <a:r>
              <a:rPr lang="en-US" i="1"/>
              <a:t>·Enhancements include plans to provide new connections to groundwater, wetlands, and engineered hydrography; and improve water-related sharing by implementing the 3DHP infostructure as the underpinning of the Internet of Water.</a:t>
            </a:r>
            <a:endParaRPr lang="en-US"/>
          </a:p>
          <a:p>
            <a:r>
              <a:rPr lang="en-US" i="1"/>
              <a:t>The second component is the next generation of the 3D Elevation Program.</a:t>
            </a:r>
            <a:endParaRPr lang="en-US"/>
          </a:p>
          <a:p>
            <a:r>
              <a:rPr lang="en-US" i="1"/>
              <a:t>·Next gen </a:t>
            </a:r>
            <a:r>
              <a:rPr lang="en-US" i="1" err="1"/>
              <a:t>isisbeing</a:t>
            </a:r>
            <a:r>
              <a:rPr lang="en-US" i="1"/>
              <a:t> designed with all new quality levels and refresh cycles and will integrate inland bathymetry with terrestrial elevation data. </a:t>
            </a:r>
            <a:endParaRPr lang="en-US"/>
          </a:p>
          <a:p>
            <a:r>
              <a:rPr lang="en-US" i="1"/>
              <a:t>·Because we plan to continue to incorporate new technology and approaches over time, we will assess the next gen 3DEP program design on a regular cycle of 3-5 years.</a:t>
            </a:r>
            <a:endParaRPr lang="en-US"/>
          </a:p>
          <a:p>
            <a:r>
              <a:rPr lang="en-US" i="1"/>
              <a:t>·This new strategy will allow for continual improvement in the program.</a:t>
            </a:r>
            <a:endParaRPr lang="en-US"/>
          </a:p>
          <a:p>
            <a:r>
              <a:rPr lang="en-US" i="1"/>
              <a:t>The third component is a vision for a future integrated 3D model. We are beginning research and development to more fully integrate 3DHP and the next gen 3DEP and to integrate other data from The National Map in a 3D data model. </a:t>
            </a:r>
            <a:endParaRPr lang="en-US"/>
          </a:p>
          <a:p>
            <a:endParaRPr lang="en-US"/>
          </a:p>
          <a:p>
            <a:endParaRPr lang="en-US"/>
          </a:p>
          <a:p>
            <a:endParaRPr lang="en-US"/>
          </a:p>
          <a:p>
            <a:endParaRPr lang="en-US">
              <a:cs typeface="Calibri"/>
            </a:endParaRPr>
          </a:p>
          <a:p>
            <a:endParaRPr lang="en-US"/>
          </a:p>
        </p:txBody>
      </p:sp>
      <p:sp>
        <p:nvSpPr>
          <p:cNvPr id="4" name="Slide Number Placeholder 3"/>
          <p:cNvSpPr>
            <a:spLocks noGrp="1"/>
          </p:cNvSpPr>
          <p:nvPr>
            <p:ph type="sldNum" sz="quarter" idx="5"/>
          </p:nvPr>
        </p:nvSpPr>
        <p:spPr/>
        <p:txBody>
          <a:bodyPr/>
          <a:lstStyle/>
          <a:p>
            <a:fld id="{F9685C59-6505-423F-B21A-F541EBF086C8}" type="slidenum">
              <a:rPr lang="en-US" smtClean="0"/>
              <a:t>3</a:t>
            </a:fld>
            <a:endParaRPr lang="en-US"/>
          </a:p>
        </p:txBody>
      </p:sp>
    </p:spTree>
    <p:extLst>
      <p:ext uri="{BB962C8B-B14F-4D97-AF65-F5344CB8AC3E}">
        <p14:creationId xmlns:p14="http://schemas.microsoft.com/office/powerpoint/2010/main" val="19988926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we can look at region 15. </a:t>
            </a:r>
          </a:p>
        </p:txBody>
      </p:sp>
      <p:sp>
        <p:nvSpPr>
          <p:cNvPr id="4" name="Slide Number Placeholder 3"/>
          <p:cNvSpPr>
            <a:spLocks noGrp="1"/>
          </p:cNvSpPr>
          <p:nvPr>
            <p:ph type="sldNum" sz="quarter" idx="5"/>
          </p:nvPr>
        </p:nvSpPr>
        <p:spPr/>
        <p:txBody>
          <a:bodyPr/>
          <a:lstStyle/>
          <a:p>
            <a:fld id="{F9685C59-6505-423F-B21A-F541EBF086C8}" type="slidenum">
              <a:rPr lang="en-US" smtClean="0"/>
              <a:t>21</a:t>
            </a:fld>
            <a:endParaRPr lang="en-US"/>
          </a:p>
        </p:txBody>
      </p:sp>
    </p:spTree>
    <p:extLst>
      <p:ext uri="{BB962C8B-B14F-4D97-AF65-F5344CB8AC3E}">
        <p14:creationId xmlns:p14="http://schemas.microsoft.com/office/powerpoint/2010/main" val="37241336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Here are the partnerships we have in FY26</a:t>
            </a:r>
          </a:p>
          <a:p>
            <a:endParaRPr lang="en-US" dirty="0"/>
          </a:p>
          <a:p>
            <a:r>
              <a:rPr lang="en-US" dirty="0"/>
              <a:t>Totally 162K </a:t>
            </a:r>
          </a:p>
          <a:p>
            <a:endParaRPr lang="en-US" dirty="0"/>
          </a:p>
        </p:txBody>
      </p:sp>
      <p:sp>
        <p:nvSpPr>
          <p:cNvPr id="4" name="Slide Number Placeholder 3"/>
          <p:cNvSpPr>
            <a:spLocks noGrp="1"/>
          </p:cNvSpPr>
          <p:nvPr>
            <p:ph type="sldNum" sz="quarter" idx="5"/>
          </p:nvPr>
        </p:nvSpPr>
        <p:spPr/>
        <p:txBody>
          <a:bodyPr/>
          <a:lstStyle/>
          <a:p>
            <a:fld id="{F9685C59-6505-423F-B21A-F541EBF086C8}" type="slidenum">
              <a:rPr lang="en-US" smtClean="0"/>
              <a:t>22</a:t>
            </a:fld>
            <a:endParaRPr lang="en-US"/>
          </a:p>
        </p:txBody>
      </p:sp>
    </p:spTree>
    <p:extLst>
      <p:ext uri="{BB962C8B-B14F-4D97-AF65-F5344CB8AC3E}">
        <p14:creationId xmlns:p14="http://schemas.microsoft.com/office/powerpoint/2010/main" val="37559816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ts val="0"/>
              </a:spcBef>
              <a:spcAft>
                <a:spcPct val="0"/>
              </a:spcAft>
              <a:buClrTx/>
              <a:buSzTx/>
              <a:buFont typeface="Arial" panose="020B0604020202020204" pitchFamily="34" charset="0"/>
              <a:buNone/>
              <a:tabLst/>
              <a:defRPr/>
            </a:pPr>
            <a:r>
              <a:rPr lang="en-US"/>
              <a:t>The Data collaboration Announcement or </a:t>
            </a:r>
            <a:r>
              <a:rPr kumimoji="0" lang="en-US" sz="1200" b="0" i="0" u="none" strike="noStrike" kern="1200" cap="none" spc="0" normalizeH="0" baseline="0" noProof="0">
                <a:ln>
                  <a:noFill/>
                </a:ln>
                <a:solidFill>
                  <a:srgbClr val="006F4B"/>
                </a:solidFill>
                <a:effectLst/>
                <a:uLnTx/>
                <a:uFillTx/>
                <a:latin typeface="Arial"/>
                <a:ea typeface="+mn-ea"/>
                <a:cs typeface="Kartika" panose="020B0502040204020203" pitchFamily="18" charset="0"/>
              </a:rPr>
              <a:t>DCA allows non-federal entities funding opportunities to collect Hydrography or Elevation or in some cases both. </a:t>
            </a:r>
          </a:p>
          <a:p>
            <a:pPr marL="0" indent="0">
              <a:spcBef>
                <a:spcPts val="0"/>
              </a:spcBef>
              <a:buFont typeface="Arial" panose="020B0604020202020204" pitchFamily="34" charset="0"/>
              <a:buNone/>
            </a:pPr>
            <a:endParaRPr lang="en-US"/>
          </a:p>
          <a:p>
            <a:pPr marL="0" indent="0">
              <a:spcBef>
                <a:spcPts val="0"/>
              </a:spcBef>
              <a:buFont typeface="Arial" panose="020B0604020202020204" pitchFamily="34" charset="0"/>
              <a:buNone/>
            </a:pPr>
            <a:r>
              <a:rPr lang="en-US" sz="1200">
                <a:latin typeface="Arial"/>
                <a:cs typeface="Arial"/>
              </a:rPr>
              <a:t>Here you can see the four key steps to navigate the 3DNTM DCA.</a:t>
            </a:r>
          </a:p>
          <a:p>
            <a:pPr marL="0" indent="0">
              <a:spcBef>
                <a:spcPts val="0"/>
              </a:spcBef>
              <a:buFont typeface="Arial" panose="020B0604020202020204" pitchFamily="34" charset="0"/>
              <a:buNone/>
            </a:pPr>
            <a:endParaRPr lang="en-US" sz="1200">
              <a:latin typeface="Arial"/>
              <a:cs typeface="Arial"/>
            </a:endParaRPr>
          </a:p>
          <a:p>
            <a:pPr marL="0" indent="0">
              <a:spcBef>
                <a:spcPts val="0"/>
              </a:spcBef>
              <a:buFont typeface="Arial" panose="020B0604020202020204" pitchFamily="34" charset="0"/>
              <a:buNone/>
            </a:pPr>
            <a:r>
              <a:rPr lang="en-US" sz="1200">
                <a:latin typeface="Arial"/>
                <a:cs typeface="Arial"/>
              </a:rPr>
              <a:t>I’m always available to answer questions about the DCA or provide project cost estimates. </a:t>
            </a:r>
          </a:p>
          <a:p>
            <a:pPr marL="171450" indent="-171450">
              <a:spcBef>
                <a:spcPts val="0"/>
              </a:spcBef>
              <a:buFont typeface="Arial" panose="020B0604020202020204" pitchFamily="34" charset="0"/>
              <a:buChar char="•"/>
            </a:pPr>
            <a:endParaRPr lang="en-US" sz="1200">
              <a:latin typeface="Arial"/>
              <a:cs typeface="Arial"/>
            </a:endParaRPr>
          </a:p>
          <a:p>
            <a:endParaRPr lang="en-US"/>
          </a:p>
        </p:txBody>
      </p:sp>
      <p:sp>
        <p:nvSpPr>
          <p:cNvPr id="4" name="Slide Number Placeholder 3"/>
          <p:cNvSpPr>
            <a:spLocks noGrp="1"/>
          </p:cNvSpPr>
          <p:nvPr>
            <p:ph type="sldNum" sz="quarter" idx="5"/>
          </p:nvPr>
        </p:nvSpPr>
        <p:spPr/>
        <p:txBody>
          <a:bodyPr/>
          <a:lstStyle/>
          <a:p>
            <a:fld id="{F9685C59-6505-423F-B21A-F541EBF086C8}" type="slidenum">
              <a:rPr lang="en-US" smtClean="0"/>
              <a:t>23</a:t>
            </a:fld>
            <a:endParaRPr lang="en-US"/>
          </a:p>
        </p:txBody>
      </p:sp>
    </p:spTree>
    <p:extLst>
      <p:ext uri="{BB962C8B-B14F-4D97-AF65-F5344CB8AC3E}">
        <p14:creationId xmlns:p14="http://schemas.microsoft.com/office/powerpoint/2010/main" val="21486862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mn-lt"/>
              </a:rPr>
              <a:t>National Map Liaisons communicate and connect on national topographic mapping activities, especially elevation and hydrography topographic mapping data.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Part of the project planning can be including me to get a project cost estimate or see if there are other interested parties for your area of interest. Feel free to reach out with any questions. </a:t>
            </a:r>
          </a:p>
          <a:p>
            <a:endParaRPr lang="en-US"/>
          </a:p>
        </p:txBody>
      </p:sp>
      <p:sp>
        <p:nvSpPr>
          <p:cNvPr id="4" name="Slide Number Placeholder 3"/>
          <p:cNvSpPr>
            <a:spLocks noGrp="1"/>
          </p:cNvSpPr>
          <p:nvPr>
            <p:ph type="sldNum" sz="quarter" idx="5"/>
          </p:nvPr>
        </p:nvSpPr>
        <p:spPr/>
        <p:txBody>
          <a:bodyPr/>
          <a:lstStyle/>
          <a:p>
            <a:fld id="{F9685C59-6505-423F-B21A-F541EBF086C8}" type="slidenum">
              <a:rPr lang="en-US" smtClean="0"/>
              <a:t>24</a:t>
            </a:fld>
            <a:endParaRPr lang="en-US"/>
          </a:p>
        </p:txBody>
      </p:sp>
    </p:spTree>
    <p:extLst>
      <p:ext uri="{BB962C8B-B14F-4D97-AF65-F5344CB8AC3E}">
        <p14:creationId xmlns:p14="http://schemas.microsoft.com/office/powerpoint/2010/main" val="4072841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Since its inception, 3DEP projects have been seamless within projects, but not between projects.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One of the exciting NEW things we are doing to assist in creating 3DHP is creating a seamless 1 meter DEM product. </a:t>
            </a:r>
            <a:r>
              <a:rPr lang="en-US" sz="1200" b="0" i="0">
                <a:solidFill>
                  <a:srgbClr val="000000"/>
                </a:solidFill>
                <a:effectLst/>
                <a:latin typeface="Calibri"/>
                <a:ea typeface="Calibri"/>
                <a:cs typeface="Calibri"/>
              </a:rPr>
              <a:t>The workflow is fully developed, and data production began  in 2025. A few watersheds </a:t>
            </a:r>
            <a:r>
              <a:rPr lang="en-US">
                <a:solidFill>
                  <a:srgbClr val="000000"/>
                </a:solidFill>
                <a:latin typeface="Calibri"/>
                <a:ea typeface="Calibri"/>
                <a:cs typeface="Calibri"/>
              </a:rPr>
              <a:t>have been</a:t>
            </a:r>
            <a:r>
              <a:rPr lang="en-US" sz="1200" b="0" i="0">
                <a:solidFill>
                  <a:srgbClr val="000000"/>
                </a:solidFill>
                <a:effectLst/>
                <a:latin typeface="Calibri"/>
                <a:ea typeface="Calibri"/>
                <a:cs typeface="Calibri"/>
              </a:rPr>
              <a:t> published and production is ramping up to publish additional watersheds that are priorities for producing new 3D hydrography data.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a:solidFill>
                  <a:schemeClr val="bg1">
                    <a:lumMod val="85000"/>
                  </a:schemeClr>
                </a:solidFill>
                <a:latin typeface="Lato"/>
                <a:ea typeface="Lato"/>
                <a:cs typeface="Lato"/>
              </a:rPr>
              <a:t>The S1M is a foundational element of the 3D National Topo Model (3DNTM)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US" sz="1600" b="1" i="0" u="none" strike="noStrike" kern="1200" cap="none" spc="0" normalizeH="0" baseline="0" noProof="0">
                <a:ln>
                  <a:noFill/>
                </a:ln>
                <a:solidFill>
                  <a:schemeClr val="bg1">
                    <a:lumMod val="85000"/>
                  </a:schemeClr>
                </a:solidFill>
                <a:effectLst/>
                <a:uLnTx/>
                <a:uFillTx/>
                <a:latin typeface="Lato"/>
                <a:ea typeface="Lato"/>
                <a:cs typeface="Lato"/>
              </a:rPr>
              <a:t>3DEP 1-meter resolution seamless DEM (S1M) can be used to derive 3DHP to create surface water features and watersheds</a:t>
            </a:r>
            <a:endParaRPr kumimoji="0" lang="en-US" sz="1600" b="0" i="0" u="none" strike="noStrike" kern="1200" cap="none" spc="0" normalizeH="0" baseline="0" noProof="0">
              <a:ln>
                <a:noFill/>
              </a:ln>
              <a:solidFill>
                <a:schemeClr val="bg1">
                  <a:lumMod val="85000"/>
                </a:schemeClr>
              </a:solidFill>
              <a:effectLst/>
              <a:uLnTx/>
              <a:uFillTx/>
              <a:latin typeface="Arial"/>
              <a:ea typeface="+mn-ea"/>
              <a:cs typeface="+mn-cs"/>
            </a:endParaRPr>
          </a:p>
          <a:p>
            <a:pPr marL="285750" indent="-285750">
              <a:spcAft>
                <a:spcPts val="1200"/>
              </a:spcAft>
              <a:buFont typeface="Arial" panose="020B0604020202020204" pitchFamily="34" charset="0"/>
              <a:buChar char="•"/>
              <a:defRPr/>
            </a:pPr>
            <a:r>
              <a:rPr lang="en-US" sz="1600">
                <a:solidFill>
                  <a:schemeClr val="bg1">
                    <a:lumMod val="85000"/>
                  </a:schemeClr>
                </a:solidFill>
                <a:latin typeface="Lato"/>
                <a:ea typeface="Lato"/>
                <a:cs typeface="Lato"/>
              </a:rPr>
              <a:t>The S1M is a foundational element of the 3D National Topo Model (3DNTM)</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600" b="0" i="0" u="none" strike="noStrike" kern="1200" cap="none" spc="0" normalizeH="0" baseline="0" noProof="0">
                <a:ln>
                  <a:noFill/>
                </a:ln>
                <a:solidFill>
                  <a:schemeClr val="bg1">
                    <a:lumMod val="85000"/>
                  </a:schemeClr>
                </a:solidFill>
                <a:effectLst/>
                <a:uLnTx/>
                <a:uFillTx/>
                <a:latin typeface="Lato"/>
                <a:ea typeface="Lato"/>
                <a:cs typeface="Lato"/>
              </a:rPr>
              <a:t>Vertically and horizontally aligns and integrates 3DHP hydrography data and 3DEP elevation data</a:t>
            </a:r>
            <a:endParaRPr lang="en-US" sz="1600" b="0" i="0" u="none" strike="noStrike" kern="1200" cap="none" spc="0" normalizeH="0" baseline="0" noProof="0">
              <a:ln>
                <a:noFill/>
              </a:ln>
              <a:solidFill>
                <a:schemeClr val="bg1">
                  <a:lumMod val="85000"/>
                </a:schemeClr>
              </a:solidFill>
              <a:effectLst/>
              <a:uLnTx/>
              <a:uFillTx/>
              <a:latin typeface="Lato"/>
              <a:ea typeface="Lato"/>
              <a:cs typeface="Lato"/>
            </a:endParaRPr>
          </a:p>
          <a:p>
            <a:pPr marL="285750" lvl="0" indent="-285750">
              <a:spcAft>
                <a:spcPts val="600"/>
              </a:spcAft>
              <a:buFont typeface="Arial" panose="020B0604020202020204" pitchFamily="34" charset="0"/>
              <a:buChar char="•"/>
              <a:defRPr/>
            </a:pPr>
            <a:r>
              <a:rPr lang="en-US" sz="1600">
                <a:solidFill>
                  <a:schemeClr val="bg1">
                    <a:lumMod val="85000"/>
                  </a:schemeClr>
                </a:solidFill>
                <a:latin typeface="Lato"/>
                <a:ea typeface="Lato"/>
                <a:cs typeface="Lato"/>
              </a:rPr>
              <a:t>Applications require consistent data across large watersheds</a:t>
            </a:r>
          </a:p>
          <a:p>
            <a:pPr marL="742950" lvl="1" indent="-285750">
              <a:spcAft>
                <a:spcPts val="1200"/>
              </a:spcAft>
              <a:buFont typeface="Arial" panose="020B0604020202020204" pitchFamily="34" charset="0"/>
              <a:buChar char="•"/>
              <a:defRPr/>
            </a:pPr>
            <a:r>
              <a:rPr lang="en-US" sz="1400">
                <a:solidFill>
                  <a:schemeClr val="bg1">
                    <a:lumMod val="85000"/>
                  </a:schemeClr>
                </a:solidFill>
                <a:latin typeface="Lato"/>
                <a:ea typeface="Lato"/>
                <a:cs typeface="Lato"/>
              </a:rPr>
              <a:t>Flood modeling, storm surge analysis, fire models, and many other landscape-scale applications</a:t>
            </a:r>
            <a:endParaRPr lang="en-US" sz="1600">
              <a:solidFill>
                <a:schemeClr val="bg1">
                  <a:lumMod val="85000"/>
                </a:schemeClr>
              </a:solidFill>
              <a:latin typeface="Lato"/>
              <a:ea typeface="Lato"/>
              <a:cs typeface="Lato"/>
            </a:endParaRPr>
          </a:p>
          <a:p>
            <a:pPr marL="285750" lvl="0" indent="-285750">
              <a:spcAft>
                <a:spcPts val="1200"/>
              </a:spcAft>
              <a:buFont typeface="Arial" panose="020B0604020202020204" pitchFamily="34" charset="0"/>
              <a:buChar char="•"/>
              <a:defRPr/>
            </a:pPr>
            <a:r>
              <a:rPr kumimoji="0" lang="en-US" sz="1600" b="0" i="0" u="none" strike="noStrike" kern="1200" cap="none" spc="0" normalizeH="0" baseline="0" noProof="0">
                <a:ln>
                  <a:noFill/>
                </a:ln>
                <a:solidFill>
                  <a:schemeClr val="bg1">
                    <a:lumMod val="85000"/>
                  </a:schemeClr>
                </a:solidFill>
                <a:effectLst/>
                <a:uLnTx/>
                <a:uFillTx/>
                <a:latin typeface="Lato"/>
                <a:ea typeface="Lato"/>
                <a:cs typeface="Lato"/>
              </a:rPr>
              <a:t>Addresses National Geospatial Advisory Committee recommendation to develop a seamless 1</a:t>
            </a:r>
            <a:r>
              <a:rPr lang="en-US" sz="1600">
                <a:solidFill>
                  <a:schemeClr val="bg1">
                    <a:lumMod val="85000"/>
                  </a:schemeClr>
                </a:solidFill>
                <a:latin typeface="Lato"/>
                <a:ea typeface="Lato"/>
                <a:cs typeface="Lato"/>
              </a:rPr>
              <a:t>-</a:t>
            </a:r>
            <a:r>
              <a:rPr kumimoji="0" lang="en-US" sz="1600" b="0" i="0" u="none" strike="noStrike" kern="1200" cap="none" spc="0" normalizeH="0" baseline="0" noProof="0">
                <a:ln>
                  <a:noFill/>
                </a:ln>
                <a:solidFill>
                  <a:schemeClr val="bg1">
                    <a:lumMod val="85000"/>
                  </a:schemeClr>
                </a:solidFill>
                <a:effectLst/>
                <a:uLnTx/>
                <a:uFillTx/>
                <a:latin typeface="Lato"/>
                <a:ea typeface="Lato"/>
                <a:cs typeface="Lato"/>
              </a:rPr>
              <a:t>meter DEM for derivation of hydrography from elevation data</a:t>
            </a:r>
            <a:endParaRPr lang="en-US" sz="1600" b="0" i="0" u="none" strike="noStrike" kern="1200" cap="none" spc="0" normalizeH="0" baseline="0" noProof="0">
              <a:ln>
                <a:noFill/>
              </a:ln>
              <a:solidFill>
                <a:schemeClr val="bg1">
                  <a:lumMod val="85000"/>
                </a:schemeClr>
              </a:solidFill>
              <a:effectLst/>
              <a:uLnTx/>
              <a:uFillTx/>
              <a:latin typeface="Lato"/>
              <a:ea typeface="Lato"/>
              <a:cs typeface="Lato"/>
            </a:endParaRPr>
          </a:p>
          <a:p>
            <a:pPr marL="285750" indent="-285750">
              <a:spcAft>
                <a:spcPts val="1200"/>
              </a:spcAft>
              <a:buFont typeface="Arial" panose="020B0604020202020204" pitchFamily="34" charset="0"/>
              <a:buChar char="•"/>
              <a:defRPr/>
            </a:pPr>
            <a:r>
              <a:rPr lang="en-US" sz="1600">
                <a:solidFill>
                  <a:schemeClr val="bg1">
                    <a:lumMod val="85000"/>
                  </a:schemeClr>
                </a:solidFill>
                <a:latin typeface="Lato"/>
                <a:ea typeface="Lato"/>
                <a:cs typeface="Lato"/>
              </a:rPr>
              <a:t>Produced for 10 km by 10 km tiles that intersect with the watershed boundary of a given project</a:t>
            </a:r>
          </a:p>
          <a:p>
            <a:pPr marL="285750" lvl="0" indent="-285750">
              <a:spcAft>
                <a:spcPts val="1200"/>
              </a:spcAft>
              <a:buFont typeface="Arial" panose="020B0604020202020204" pitchFamily="34" charset="0"/>
              <a:buChar char="•"/>
              <a:defRPr/>
            </a:pPr>
            <a:r>
              <a:rPr lang="en-US" sz="1600">
                <a:solidFill>
                  <a:schemeClr val="bg1">
                    <a:lumMod val="85000"/>
                  </a:schemeClr>
                </a:solidFill>
                <a:latin typeface="Lato"/>
                <a:ea typeface="Lato"/>
                <a:cs typeface="Lato"/>
              </a:rPr>
              <a:t>Requires merging of 2201+ independently collected projects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_________________________________________________________________________________________</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i="0">
              <a:solidFill>
                <a:srgbClr val="000000"/>
              </a:solidFill>
              <a:effectLst/>
              <a:latin typeface="Calibri" panose="020F0502020204030204" pitchFamily="34" charset="0"/>
            </a:endParaRPr>
          </a:p>
          <a:p>
            <a:pPr marL="171450" indent="-171450">
              <a:buFont typeface="Arial" panose="020B0604020202020204" pitchFamily="34" charset="0"/>
              <a:buChar char="•"/>
              <a:defRPr/>
            </a:pPr>
            <a:r>
              <a:rPr lang="en-US" sz="1200" b="0" i="0">
                <a:solidFill>
                  <a:srgbClr val="000000"/>
                </a:solidFill>
                <a:effectLst/>
                <a:latin typeface="Calibri"/>
                <a:ea typeface="Calibri"/>
                <a:cs typeface="Calibri"/>
              </a:rPr>
              <a:t>3DEP is developing a new 1m seamless DEM product that will support the 3D Hydrography Program and many other applications.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All seamless data creation had been done at the 1/3</a:t>
            </a:r>
            <a:r>
              <a:rPr lang="en-US" baseline="30000"/>
              <a:t>rd</a:t>
            </a:r>
            <a:r>
              <a:rPr lang="en-US"/>
              <a:t> Arc Second (10m) or 1 Arc Second (30m) level.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p>
          <a:p>
            <a:pPr marL="171450" indent="-171450">
              <a:buFont typeface="Arial" panose="020B0604020202020204" pitchFamily="34" charset="0"/>
              <a:buChar char="•"/>
            </a:pPr>
            <a:r>
              <a:rPr lang="en-US" i="1"/>
              <a:t>Long version</a:t>
            </a:r>
            <a:r>
              <a:rPr lang="en-US"/>
              <a:t>: The 3D National Topography Model updates and integrates USGS elevation and hydrography data to model the Nation in 3D. A key element of the 3DNTM is a new 3DEP product line, where we are building a 1-meter spatial resolution DEM that will be seamless across the nation. Currently, our DEM data holdings are a patchwork of projects in different coordinate systems that don’t always align perfectly at the borders. The new seamless DEMs are aligned in a single coordinate system and spatial resolution and will be used as the foundational baseline data by the 3D Hydrography Program for deriving updated hydrography data. Also, the new hydrography data will be aligned both vertically and horizontally with the high-resolution elevation data, which means that the new 3DHP data is more detailed and more accurate than the existing NHD. We are producing it one watershed at a time, prioritizing areas where the 3D Hydrography Program plans to produce new hydrography data next. </a:t>
            </a:r>
            <a:endParaRPr lang="en-US">
              <a:ea typeface="Calibri"/>
              <a:cs typeface="Calibri"/>
            </a:endParaRPr>
          </a:p>
          <a:p>
            <a:pPr marL="171450" indent="-171450">
              <a:buFont typeface="Arial" panose="020B0604020202020204" pitchFamily="34" charset="0"/>
              <a:buChar char="•"/>
            </a:pPr>
            <a:endParaRPr lang="en-US"/>
          </a:p>
          <a:p>
            <a:pPr marL="171450" indent="-171450">
              <a:buFont typeface="Arial" panose="020B0604020202020204" pitchFamily="34" charset="0"/>
              <a:buChar char="•"/>
            </a:pPr>
            <a:endParaRPr lang="en-US"/>
          </a:p>
          <a:p>
            <a:endParaRPr lang="en-US"/>
          </a:p>
        </p:txBody>
      </p:sp>
      <p:sp>
        <p:nvSpPr>
          <p:cNvPr id="4" name="Slide Number Placeholder 3"/>
          <p:cNvSpPr>
            <a:spLocks noGrp="1"/>
          </p:cNvSpPr>
          <p:nvPr>
            <p:ph type="sldNum" sz="quarter" idx="5"/>
          </p:nvPr>
        </p:nvSpPr>
        <p:spPr/>
        <p:txBody>
          <a:bodyPr/>
          <a:lstStyle/>
          <a:p>
            <a:fld id="{F9685C59-6505-423F-B21A-F541EBF086C8}" type="slidenum">
              <a:rPr lang="en-US" smtClean="0"/>
              <a:t>4</a:t>
            </a:fld>
            <a:endParaRPr lang="en-US"/>
          </a:p>
        </p:txBody>
      </p:sp>
    </p:spTree>
    <p:extLst>
      <p:ext uri="{BB962C8B-B14F-4D97-AF65-F5344CB8AC3E}">
        <p14:creationId xmlns:p14="http://schemas.microsoft.com/office/powerpoint/2010/main" val="361109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b="0" i="0" u="none" strike="noStrike" kern="1200" cap="none" spc="0" normalizeH="0" baseline="0" noProof="0">
                <a:ln>
                  <a:noFill/>
                </a:ln>
                <a:solidFill>
                  <a:srgbClr val="000000"/>
                </a:solidFill>
                <a:effectLst/>
                <a:uLnTx/>
                <a:uFillTx/>
                <a:latin typeface="Lato"/>
                <a:ea typeface="Lato"/>
                <a:cs typeface="Lato"/>
              </a:rPr>
              <a:t>Initial tiles of S1M now available!</a:t>
            </a:r>
          </a:p>
          <a:p>
            <a:pPr marL="342900" marR="0" lvl="0" indent="-3429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b="0" i="0" u="none" strike="noStrike" kern="1200" cap="none" spc="0" normalizeH="0" baseline="0" noProof="0">
                <a:ln>
                  <a:noFill/>
                </a:ln>
                <a:solidFill>
                  <a:srgbClr val="000000"/>
                </a:solidFill>
                <a:effectLst/>
                <a:uLnTx/>
                <a:uFillTx/>
                <a:latin typeface="Lato"/>
                <a:ea typeface="Lato"/>
                <a:cs typeface="Lato"/>
              </a:rPr>
              <a:t>May include </a:t>
            </a:r>
            <a:r>
              <a:rPr kumimoji="0" lang="en-US" b="0" i="0" u="none" strike="noStrike" kern="1200" cap="none" spc="0" normalizeH="0" baseline="0" noProof="0" err="1">
                <a:ln>
                  <a:noFill/>
                </a:ln>
                <a:solidFill>
                  <a:srgbClr val="000000"/>
                </a:solidFill>
                <a:effectLst/>
                <a:uLnTx/>
                <a:uFillTx/>
                <a:latin typeface="Lato"/>
                <a:ea typeface="Lato"/>
                <a:cs typeface="Lato"/>
              </a:rPr>
              <a:t>topobathymetric</a:t>
            </a:r>
            <a:r>
              <a:rPr kumimoji="0" lang="en-US" b="0" i="0" u="none" strike="noStrike" kern="1200" cap="none" spc="0" normalizeH="0" baseline="0" noProof="0">
                <a:ln>
                  <a:noFill/>
                </a:ln>
                <a:solidFill>
                  <a:srgbClr val="000000"/>
                </a:solidFill>
                <a:effectLst/>
                <a:uLnTx/>
                <a:uFillTx/>
                <a:latin typeface="Lato"/>
                <a:ea typeface="Lato"/>
                <a:cs typeface="Lato"/>
              </a:rPr>
              <a:t> data for inland and coastal water bodies in the future, where data are available</a:t>
            </a:r>
          </a:p>
          <a:p>
            <a:pPr marL="342900" marR="0" lvl="0" indent="-3429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b="0" i="0" u="none" strike="noStrike" kern="1200" cap="none" spc="0" normalizeH="0" baseline="0" noProof="0">
                <a:ln>
                  <a:noFill/>
                </a:ln>
                <a:solidFill>
                  <a:srgbClr val="000000"/>
                </a:solidFill>
                <a:effectLst/>
                <a:uLnTx/>
                <a:uFillTx/>
                <a:latin typeface="Lato"/>
                <a:ea typeface="Lato"/>
                <a:cs typeface="Lato"/>
              </a:rPr>
              <a:t>Currently optimizing the production capability and beginning production for CONUS</a:t>
            </a:r>
          </a:p>
          <a:p>
            <a:pPr marL="171450" indent="-171450">
              <a:buFont typeface="Arial" panose="020B0604020202020204" pitchFamily="34" charset="0"/>
              <a:buChar char="•"/>
            </a:pPr>
            <a:endParaRPr lang="en-US"/>
          </a:p>
          <a:p>
            <a:pPr lvl="0"/>
            <a:r>
              <a:rPr lang="en-US" sz="1200" kern="1200">
                <a:solidFill>
                  <a:schemeClr val="tx1"/>
                </a:solidFill>
                <a:effectLst/>
                <a:latin typeface="+mn-lt"/>
                <a:ea typeface="+mn-ea"/>
                <a:cs typeface="+mn-cs"/>
              </a:rPr>
              <a:t>Seamless 1m Product </a:t>
            </a:r>
            <a:r>
              <a:rPr lang="en-US" sz="1200" u="sng" kern="1200">
                <a:solidFill>
                  <a:schemeClr val="tx1"/>
                </a:solidFill>
                <a:effectLst/>
                <a:latin typeface="+mn-lt"/>
                <a:ea typeface="+mn-ea"/>
                <a:cs typeface="+mn-cs"/>
                <a:hlinkClick r:id="rId3"/>
              </a:rPr>
              <a:t>https://www.usgs.gov/3d-elevation-program/new-product-3d-elevation-program-seamless-1-meter-digital-elevation-model-s1m</a:t>
            </a:r>
            <a:r>
              <a:rPr lang="en-US" sz="1200" kern="1200">
                <a:solidFill>
                  <a:schemeClr val="tx1"/>
                </a:solidFill>
                <a:effectLst/>
                <a:latin typeface="+mn-lt"/>
                <a:ea typeface="+mn-ea"/>
                <a:cs typeface="+mn-cs"/>
              </a:rPr>
              <a:t> </a:t>
            </a:r>
          </a:p>
          <a:p>
            <a:pPr lvl="1"/>
            <a:r>
              <a:rPr lang="en-US" sz="1200" kern="1200">
                <a:solidFill>
                  <a:schemeClr val="tx1"/>
                </a:solidFill>
                <a:effectLst/>
                <a:latin typeface="+mn-lt"/>
                <a:ea typeface="+mn-ea"/>
                <a:cs typeface="+mn-cs"/>
              </a:rPr>
              <a:t>https://index.nationalmap.gov/arcgis/rest/services/USGS_Seamless1m_Index/MapServer</a:t>
            </a:r>
          </a:p>
          <a:p>
            <a:endParaRPr lang="en-US"/>
          </a:p>
          <a:p>
            <a:pPr marL="171450" indent="-171450">
              <a:buFont typeface="Arial" panose="020B0604020202020204" pitchFamily="34" charset="0"/>
              <a:buChar char="•"/>
            </a:pPr>
            <a:endParaRPr lang="en-US"/>
          </a:p>
          <a:p>
            <a:endParaRPr lang="en-US"/>
          </a:p>
        </p:txBody>
      </p:sp>
      <p:sp>
        <p:nvSpPr>
          <p:cNvPr id="4" name="Slide Number Placeholder 3"/>
          <p:cNvSpPr>
            <a:spLocks noGrp="1"/>
          </p:cNvSpPr>
          <p:nvPr>
            <p:ph type="sldNum" sz="quarter" idx="5"/>
          </p:nvPr>
        </p:nvSpPr>
        <p:spPr/>
        <p:txBody>
          <a:bodyPr/>
          <a:lstStyle/>
          <a:p>
            <a:fld id="{F9685C59-6505-423F-B21A-F541EBF086C8}" type="slidenum">
              <a:rPr lang="en-US" smtClean="0"/>
              <a:t>5</a:t>
            </a:fld>
            <a:endParaRPr lang="en-US"/>
          </a:p>
        </p:txBody>
      </p:sp>
    </p:spTree>
    <p:extLst>
      <p:ext uri="{BB962C8B-B14F-4D97-AF65-F5344CB8AC3E}">
        <p14:creationId xmlns:p14="http://schemas.microsoft.com/office/powerpoint/2010/main" val="15996474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defTabSz="966612">
              <a:defRPr/>
            </a:pPr>
            <a:r>
              <a:rPr lang="en-US" sz="1200">
                <a:latin typeface="-apple-system"/>
              </a:rPr>
              <a:t>Let’s look at what is the Hydrography Data is part included of The National Map. </a:t>
            </a:r>
          </a:p>
          <a:p>
            <a:pPr defTabSz="966612">
              <a:defRPr/>
            </a:pPr>
            <a:endParaRPr lang="en-US" sz="1200">
              <a:latin typeface="-apple-system"/>
            </a:endParaRPr>
          </a:p>
          <a:p>
            <a:pPr marL="0" marR="0" lvl="0" indent="0" algn="l" defTabSz="966612" rtl="0" eaLnBrk="0" fontAlgn="base" latinLnBrk="0" hangingPunct="0">
              <a:lnSpc>
                <a:spcPct val="100000"/>
              </a:lnSpc>
              <a:spcBef>
                <a:spcPct val="30000"/>
              </a:spcBef>
              <a:spcAft>
                <a:spcPct val="0"/>
              </a:spcAft>
              <a:buClrTx/>
              <a:buSzTx/>
              <a:buFontTx/>
              <a:buNone/>
              <a:tabLst/>
              <a:defRPr/>
            </a:pPr>
            <a:r>
              <a:rPr lang="en-US" sz="1200">
                <a:latin typeface="-apple-system"/>
              </a:rPr>
              <a:t>(Click) The NHD was the first national surface water dataset. </a:t>
            </a:r>
            <a:r>
              <a:rPr lang="en-US" sz="1200">
                <a:solidFill>
                  <a:schemeClr val="dk1"/>
                </a:solidFill>
              </a:rPr>
              <a:t>It</a:t>
            </a:r>
            <a:r>
              <a:rPr lang="en-US" sz="1200">
                <a:solidFill>
                  <a:schemeClr val="dk1"/>
                </a:solidFill>
                <a:latin typeface="Arial"/>
                <a:ea typeface="Arial"/>
                <a:cs typeface="Arial"/>
                <a:sym typeface="Arial"/>
              </a:rPr>
              <a:t> is a powerful database </a:t>
            </a:r>
            <a:r>
              <a:rPr lang="en-US" sz="1200">
                <a:solidFill>
                  <a:schemeClr val="dk1"/>
                </a:solidFill>
              </a:rPr>
              <a:t>that contains</a:t>
            </a:r>
            <a:r>
              <a:rPr lang="en-US" sz="1200">
                <a:solidFill>
                  <a:schemeClr val="dk1"/>
                </a:solidFill>
                <a:latin typeface="Arial"/>
                <a:ea typeface="Arial"/>
                <a:cs typeface="Arial"/>
                <a:sym typeface="Arial"/>
              </a:rPr>
              <a:t> a flow network </a:t>
            </a:r>
            <a:r>
              <a:rPr lang="en-US" sz="1200">
                <a:solidFill>
                  <a:schemeClr val="dk1"/>
                </a:solidFill>
              </a:rPr>
              <a:t>allowing</a:t>
            </a:r>
            <a:r>
              <a:rPr lang="en-US" sz="1200">
                <a:solidFill>
                  <a:schemeClr val="dk1"/>
                </a:solidFill>
                <a:latin typeface="Arial"/>
                <a:ea typeface="Arial"/>
                <a:cs typeface="Arial"/>
                <a:sym typeface="Arial"/>
              </a:rPr>
              <a:t> for modeling and tracing water downstream or upstream.</a:t>
            </a:r>
            <a:r>
              <a:rPr lang="en-US" sz="1200">
                <a:solidFill>
                  <a:schemeClr val="dk1"/>
                </a:solidFill>
              </a:rPr>
              <a:t> T</a:t>
            </a:r>
            <a:r>
              <a:rPr lang="en-US" sz="1200"/>
              <a:t>he majority of the NHD originally digitized from the 7.5 min topo maps. The NHD has 1:24,0000-scale or greater, with</a:t>
            </a:r>
          </a:p>
          <a:p>
            <a:pPr marL="0" marR="0" lvl="0" indent="0" algn="l" defTabSz="966612" rtl="0" eaLnBrk="0" fontAlgn="base" latinLnBrk="0" hangingPunct="0">
              <a:lnSpc>
                <a:spcPct val="100000"/>
              </a:lnSpc>
              <a:spcBef>
                <a:spcPct val="30000"/>
              </a:spcBef>
              <a:spcAft>
                <a:spcPct val="0"/>
              </a:spcAft>
              <a:buClrTx/>
              <a:buSzTx/>
              <a:buFontTx/>
              <a:buNone/>
              <a:tabLst/>
              <a:defRPr/>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a:t>(Click) The WBD established a drainage boundary framework. Made up of many hydrologic units (HU’s) the WBD became the containers for the NHD data.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endParaRPr lang="en-US" sz="1000" b="0" i="0" u="none" strike="noStrike" cap="none">
              <a:solidFill>
                <a:schemeClr val="dk1"/>
              </a:solidFill>
              <a:latin typeface="Times New Roman"/>
              <a:ea typeface="Times New Roman"/>
              <a:cs typeface="Times New Roman"/>
              <a:sym typeface="Times New Roman"/>
            </a:endParaRPr>
          </a:p>
          <a:p>
            <a:pPr marL="0" marR="0" lvl="0" indent="0" algn="l" rtl="0">
              <a:spcBef>
                <a:spcPts val="0"/>
              </a:spcBef>
              <a:spcAft>
                <a:spcPts val="0"/>
              </a:spcAft>
              <a:buSzPct val="25000"/>
              <a:buFont typeface="Arial" panose="020B0604020202020204" pitchFamily="34" charset="0"/>
              <a:buNone/>
            </a:pPr>
            <a:r>
              <a:rPr lang="en-US" sz="1000" b="0" i="0" u="none" strike="noStrike" kern="1200" cap="none" spc="0" normalizeH="0" baseline="0" noProof="0">
                <a:ln>
                  <a:noFill/>
                </a:ln>
                <a:solidFill>
                  <a:schemeClr val="dk1"/>
                </a:solidFill>
                <a:effectLst/>
                <a:uLnTx/>
                <a:uFillTx/>
                <a:latin typeface="Times New Roman"/>
                <a:ea typeface="Arial"/>
                <a:cs typeface="Times New Roman"/>
                <a:sym typeface="Times New Roman"/>
              </a:rPr>
              <a:t>(Click) NHDPlus HR was USGS’ first attempt at elevation derived hydrography. Using the NHD, WBD, as well as the 3DEP elevation data to derive the NHDPlus HR. </a:t>
            </a:r>
            <a:r>
              <a:rPr lang="en-US" sz="1200">
                <a:latin typeface="-apple-system"/>
              </a:rPr>
              <a:t>NHDPlus HR provided additional features including hundreds attributes known as the NHDPlus VAA’s, catchments, as well as associated </a:t>
            </a:r>
            <a:r>
              <a:rPr lang="en-US" sz="1200" err="1">
                <a:latin typeface="-apple-system"/>
              </a:rPr>
              <a:t>rasters</a:t>
            </a:r>
            <a:r>
              <a:rPr lang="en-US" sz="1200">
                <a:latin typeface="-apple-system"/>
              </a:rPr>
              <a:t>. These additional features provided a more user-friendly dataset for network navigation and analysis. </a:t>
            </a:r>
          </a:p>
          <a:p>
            <a:pPr defTabSz="966612">
              <a:defRPr/>
            </a:pPr>
            <a:endParaRPr kumimoji="1" lang="en-US" sz="1200" kern="1200">
              <a:solidFill>
                <a:schemeClr val="tx1"/>
              </a:solidFill>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000">
                <a:effectLst/>
                <a:latin typeface="Calibri" panose="020F0502020204030204" pitchFamily="34" charset="0"/>
                <a:ea typeface="Calibri" panose="020F0502020204030204" pitchFamily="34" charset="0"/>
                <a:cs typeface="Times New Roman" panose="02020603050405020304" pitchFamily="18" charset="0"/>
              </a:rPr>
              <a:t>The NHD and the WBD leveraged local knowledge and updates through a stewardship program with participants from 41 states and Washington, D.C. The updates to the data are not uniform. Only some areas have been updated. The national consistency of data quality has decreased over time.  And NHD surface water features don’t align well with highly accurate 3DEP data.</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000">
                <a:effectLst/>
                <a:latin typeface="Calibri" panose="020F0502020204030204" pitchFamily="34" charset="0"/>
                <a:ea typeface="Calibri" panose="020F0502020204030204" pitchFamily="34" charset="0"/>
                <a:cs typeface="Times New Roman" panose="02020603050405020304" pitchFamily="18" charset="0"/>
              </a:rPr>
              <a:t>(Click) In 2022, USGS began rebuilding a national water dataset the 3DHP.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rtl="0">
              <a:spcBef>
                <a:spcPts val="0"/>
              </a:spcBef>
              <a:spcAft>
                <a:spcPts val="0"/>
              </a:spcAft>
              <a:buClr>
                <a:schemeClr val="dk1"/>
              </a:buClr>
              <a:buSzPct val="25000"/>
              <a:buFont typeface="Arial" panose="020B0604020202020204" pitchFamily="34" charset="0"/>
              <a:buNone/>
            </a:pPr>
            <a:r>
              <a:rPr lang="en-US" sz="1200" b="0" i="0" u="none" strike="noStrike" cap="none">
                <a:solidFill>
                  <a:schemeClr val="dk1"/>
                </a:solidFill>
                <a:latin typeface="Times New Roman"/>
                <a:ea typeface="Times New Roman"/>
                <a:cs typeface="Times New Roman"/>
                <a:sym typeface="Times New Roman"/>
              </a:rPr>
              <a:t>The NHD, WBD, and NHDPlus HR are now considered legacy datasets and static versions can be found on our website. </a:t>
            </a:r>
          </a:p>
          <a:p>
            <a:pPr marL="0" marR="0" lvl="0" indent="0" algn="l" rtl="0">
              <a:spcBef>
                <a:spcPts val="0"/>
              </a:spcBef>
              <a:spcAft>
                <a:spcPts val="0"/>
              </a:spcAft>
              <a:buClr>
                <a:schemeClr val="dk1"/>
              </a:buClr>
              <a:buSzPct val="25000"/>
              <a:buFont typeface="Arial" panose="020B0604020202020204" pitchFamily="34" charset="0"/>
              <a:buNone/>
            </a:pPr>
            <a:endParaRPr lang="en-US" sz="1200" b="0" i="0" u="none" strike="noStrike" cap="none">
              <a:solidFill>
                <a:schemeClr val="dk1"/>
              </a:solidFill>
              <a:latin typeface="Times New Roman"/>
              <a:ea typeface="Times New Roman"/>
              <a:cs typeface="Times New Roman"/>
              <a:sym typeface="Times New Roman"/>
            </a:endParaRPr>
          </a:p>
          <a:p>
            <a:pPr marL="0" marR="0" lvl="0" indent="0" algn="l" rtl="0">
              <a:spcBef>
                <a:spcPts val="0"/>
              </a:spcBef>
              <a:spcAft>
                <a:spcPts val="0"/>
              </a:spcAft>
              <a:buClr>
                <a:schemeClr val="dk1"/>
              </a:buClr>
              <a:buSzPct val="25000"/>
              <a:buFont typeface="Arial" panose="020B0604020202020204" pitchFamily="34" charset="0"/>
              <a:buNone/>
            </a:pPr>
            <a:r>
              <a:rPr lang="en-US" sz="1200" b="0" i="0" u="none" strike="noStrike" cap="none">
                <a:solidFill>
                  <a:schemeClr val="dk1"/>
                </a:solidFill>
                <a:latin typeface="Times New Roman"/>
                <a:ea typeface="Times New Roman"/>
                <a:cs typeface="Times New Roman"/>
                <a:sym typeface="Times New Roman"/>
              </a:rPr>
              <a:t>Moving forward USGS is focused on building 3DHP</a:t>
            </a:r>
            <a:endParaRPr lang="en-US"/>
          </a:p>
          <a:p>
            <a:endParaRPr lang="en-US"/>
          </a:p>
        </p:txBody>
      </p:sp>
      <p:sp>
        <p:nvSpPr>
          <p:cNvPr id="4" name="Slide Number Placeholder 3"/>
          <p:cNvSpPr>
            <a:spLocks noGrp="1"/>
          </p:cNvSpPr>
          <p:nvPr>
            <p:ph type="sldNum" sz="quarter" idx="5"/>
          </p:nvPr>
        </p:nvSpPr>
        <p:spPr/>
        <p:txBody>
          <a:bodyPr/>
          <a:lstStyle/>
          <a:p>
            <a:fld id="{F9685C59-6505-423F-B21A-F541EBF086C8}" type="slidenum">
              <a:rPr lang="en-US" smtClean="0"/>
              <a:t>6</a:t>
            </a:fld>
            <a:endParaRPr lang="en-US"/>
          </a:p>
        </p:txBody>
      </p:sp>
    </p:spTree>
    <p:extLst>
      <p:ext uri="{BB962C8B-B14F-4D97-AF65-F5344CB8AC3E}">
        <p14:creationId xmlns:p14="http://schemas.microsoft.com/office/powerpoint/2010/main" val="2056407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defTabSz="966612">
              <a:buClr>
                <a:schemeClr val="dk1"/>
              </a:buClr>
              <a:buSzPts val="300"/>
              <a:defRPr/>
            </a:pPr>
            <a:r>
              <a:rPr lang="en-US" sz="1100" dirty="0">
                <a:latin typeface="-apple-system"/>
              </a:rPr>
              <a:t>First, we have the National Hydrography </a:t>
            </a:r>
            <a:r>
              <a:rPr lang="en-US" sz="1100" dirty="0" err="1">
                <a:latin typeface="-apple-system"/>
              </a:rPr>
              <a:t>Datatset</a:t>
            </a:r>
            <a:r>
              <a:rPr lang="en-US" sz="1100" dirty="0">
                <a:latin typeface="-apple-system"/>
              </a:rPr>
              <a:t> or NHD.</a:t>
            </a:r>
          </a:p>
          <a:p>
            <a:pPr>
              <a:buClr>
                <a:schemeClr val="dk1"/>
              </a:buClr>
              <a:buSzPts val="300"/>
            </a:pPr>
            <a:endParaRPr lang="en-US" sz="1100" dirty="0">
              <a:solidFill>
                <a:schemeClr val="dk1"/>
              </a:solidFill>
              <a:latin typeface="Arial"/>
              <a:ea typeface="Arial"/>
              <a:cs typeface="Arial"/>
              <a:sym typeface="Arial"/>
            </a:endParaRPr>
          </a:p>
          <a:p>
            <a:pPr>
              <a:buClr>
                <a:schemeClr val="dk1"/>
              </a:buClr>
              <a:buSzPts val="300"/>
            </a:pPr>
            <a:r>
              <a:rPr lang="en-US" sz="1100" dirty="0">
                <a:solidFill>
                  <a:schemeClr val="dk1"/>
                </a:solidFill>
                <a:latin typeface="Arial"/>
                <a:ea typeface="Arial"/>
                <a:cs typeface="Arial"/>
                <a:sym typeface="Arial"/>
              </a:rPr>
              <a:t>The </a:t>
            </a:r>
            <a:r>
              <a:rPr lang="en-US" sz="1100" dirty="0">
                <a:solidFill>
                  <a:schemeClr val="dk1"/>
                </a:solidFill>
              </a:rPr>
              <a:t>National Hydrography Dataset (known as the NHD) </a:t>
            </a:r>
            <a:r>
              <a:rPr lang="en-US" sz="1100" dirty="0">
                <a:solidFill>
                  <a:schemeClr val="dk1"/>
                </a:solidFill>
                <a:latin typeface="Arial"/>
                <a:ea typeface="Arial"/>
                <a:cs typeface="Arial"/>
                <a:sym typeface="Arial"/>
              </a:rPr>
              <a:t>is more than </a:t>
            </a:r>
            <a:r>
              <a:rPr lang="en-US" sz="1100" dirty="0">
                <a:solidFill>
                  <a:schemeClr val="dk1"/>
                </a:solidFill>
              </a:rPr>
              <a:t>just blue</a:t>
            </a:r>
            <a:r>
              <a:rPr lang="en-US" sz="1100" dirty="0">
                <a:solidFill>
                  <a:schemeClr val="dk1"/>
                </a:solidFill>
                <a:latin typeface="Arial"/>
                <a:ea typeface="Arial"/>
                <a:cs typeface="Arial"/>
                <a:sym typeface="Arial"/>
              </a:rPr>
              <a:t> lines on the map</a:t>
            </a:r>
            <a:r>
              <a:rPr lang="en-US" sz="1100" dirty="0">
                <a:solidFill>
                  <a:schemeClr val="dk1"/>
                </a:solidFill>
              </a:rPr>
              <a:t>. </a:t>
            </a:r>
            <a:endParaRPr lang="en-US" dirty="0">
              <a:solidFill>
                <a:schemeClr val="dk1"/>
              </a:solidFill>
            </a:endParaRPr>
          </a:p>
          <a:p>
            <a:pPr marL="181240" indent="-181240">
              <a:buClr>
                <a:schemeClr val="dk1"/>
              </a:buClr>
              <a:buSzPts val="300"/>
              <a:buFontTx/>
              <a:buChar char="-"/>
            </a:pPr>
            <a:endParaRPr lang="en-US" sz="1100" dirty="0">
              <a:latin typeface="-apple-system"/>
            </a:endParaRPr>
          </a:p>
          <a:p>
            <a:pPr defTabSz="966612">
              <a:defRPr/>
            </a:pPr>
            <a:r>
              <a:rPr lang="en-US" sz="1100" dirty="0">
                <a:latin typeface="-apple-system"/>
              </a:rPr>
              <a:t>The NHD was the first national surface water dataset including features such as </a:t>
            </a:r>
            <a:r>
              <a:rPr lang="en-US" sz="1100" dirty="0">
                <a:solidFill>
                  <a:srgbClr val="595959"/>
                </a:solidFill>
              </a:rPr>
              <a:t>rivers, streams, canals, lakes, ponds, and </a:t>
            </a:r>
            <a:r>
              <a:rPr lang="en-US" sz="1100" dirty="0" err="1">
                <a:solidFill>
                  <a:srgbClr val="595959"/>
                </a:solidFill>
              </a:rPr>
              <a:t>streamgages</a:t>
            </a:r>
            <a:endParaRPr lang="en-US" sz="1100" dirty="0">
              <a:solidFill>
                <a:schemeClr val="dk1"/>
              </a:solidFill>
              <a:latin typeface="Times New Roman"/>
              <a:ea typeface="Times New Roman"/>
              <a:cs typeface="Times New Roman"/>
            </a:endParaRPr>
          </a:p>
          <a:p>
            <a:pPr>
              <a:buClr>
                <a:schemeClr val="dk1"/>
              </a:buClr>
              <a:buSzPts val="300"/>
            </a:pPr>
            <a:endParaRPr lang="en-US" sz="1100" dirty="0">
              <a:solidFill>
                <a:schemeClr val="dk1"/>
              </a:solidFill>
            </a:endParaRPr>
          </a:p>
          <a:p>
            <a:pPr>
              <a:buClr>
                <a:schemeClr val="dk1"/>
              </a:buClr>
              <a:buSzPts val="300"/>
            </a:pPr>
            <a:r>
              <a:rPr lang="en-US" sz="1100" dirty="0">
                <a:solidFill>
                  <a:schemeClr val="dk1"/>
                </a:solidFill>
              </a:rPr>
              <a:t>It</a:t>
            </a:r>
            <a:r>
              <a:rPr lang="en-US" sz="1100" dirty="0">
                <a:solidFill>
                  <a:schemeClr val="dk1"/>
                </a:solidFill>
                <a:latin typeface="Arial"/>
                <a:ea typeface="Arial"/>
                <a:cs typeface="Arial"/>
                <a:sym typeface="Arial"/>
              </a:rPr>
              <a:t> is a powerful database </a:t>
            </a:r>
            <a:r>
              <a:rPr lang="en-US" sz="1100" dirty="0">
                <a:solidFill>
                  <a:schemeClr val="dk1"/>
                </a:solidFill>
              </a:rPr>
              <a:t>that contains</a:t>
            </a:r>
            <a:r>
              <a:rPr lang="en-US" sz="1100" dirty="0">
                <a:solidFill>
                  <a:schemeClr val="dk1"/>
                </a:solidFill>
                <a:latin typeface="Arial"/>
                <a:ea typeface="Arial"/>
                <a:cs typeface="Arial"/>
                <a:sym typeface="Arial"/>
              </a:rPr>
              <a:t> a flow network </a:t>
            </a:r>
            <a:r>
              <a:rPr lang="en-US" sz="1100" dirty="0">
                <a:solidFill>
                  <a:schemeClr val="dk1"/>
                </a:solidFill>
              </a:rPr>
              <a:t>allowing</a:t>
            </a:r>
            <a:r>
              <a:rPr lang="en-US" sz="1100" dirty="0">
                <a:solidFill>
                  <a:schemeClr val="dk1"/>
                </a:solidFill>
                <a:latin typeface="Arial"/>
                <a:ea typeface="Arial"/>
                <a:cs typeface="Arial"/>
                <a:sym typeface="Arial"/>
              </a:rPr>
              <a:t> for modeling and tracing water downstream or upstream.</a:t>
            </a:r>
            <a:r>
              <a:rPr lang="en-US" sz="1100" dirty="0">
                <a:solidFill>
                  <a:schemeClr val="dk1"/>
                </a:solidFill>
              </a:rPr>
              <a:t> </a:t>
            </a:r>
            <a:endParaRPr lang="en-US" dirty="0"/>
          </a:p>
          <a:p>
            <a:pPr>
              <a:spcBef>
                <a:spcPts val="0"/>
              </a:spcBef>
              <a:spcAft>
                <a:spcPts val="0"/>
              </a:spcAft>
              <a:buClr>
                <a:schemeClr val="dk1"/>
              </a:buClr>
              <a:buSzPts val="300"/>
            </a:pPr>
            <a:endParaRPr lang="en-US" sz="1100" dirty="0"/>
          </a:p>
          <a:p>
            <a:pPr marL="181240" indent="-181240">
              <a:buClr>
                <a:schemeClr val="dk1"/>
              </a:buClr>
              <a:buSzPts val="300"/>
              <a:buFontTx/>
              <a:buChar char="-"/>
            </a:pPr>
            <a:r>
              <a:rPr lang="en-US" sz="1100" dirty="0"/>
              <a:t>The NHD has </a:t>
            </a:r>
            <a:r>
              <a:rPr lang="en-US" dirty="0"/>
              <a:t>1:24,0000-scale or greater, with the majority of the NHD originally digitized from the 7.5 min topo maps. </a:t>
            </a:r>
          </a:p>
          <a:p>
            <a:pPr marL="181240" indent="-181240">
              <a:buClr>
                <a:schemeClr val="dk1"/>
              </a:buClr>
              <a:buSzPts val="300"/>
              <a:buFontTx/>
              <a:buChar char="-"/>
            </a:pPr>
            <a:r>
              <a:rPr lang="en-US" dirty="0"/>
              <a:t>The NHD is a </a:t>
            </a:r>
            <a:r>
              <a:rPr lang="en-US" i="1" dirty="0"/>
              <a:t>multi-resolution </a:t>
            </a:r>
            <a:r>
              <a:rPr lang="en-US" dirty="0"/>
              <a:t>dataset because it is built from a variety of data sources, including EPA, Forest Service, and NHD partners.</a:t>
            </a:r>
            <a:endParaRPr lang="en-US" sz="1100" dirty="0">
              <a:solidFill>
                <a:schemeClr val="dk1"/>
              </a:solidFill>
              <a:latin typeface="Times New Roman"/>
              <a:ea typeface="Times New Roman"/>
              <a:cs typeface="Times New Roman"/>
            </a:endParaRPr>
          </a:p>
          <a:p>
            <a:pPr>
              <a:buNone/>
            </a:pPr>
            <a:endParaRPr lang="en-US" dirty="0"/>
          </a:p>
          <a:p>
            <a:pPr>
              <a:buNone/>
            </a:pPr>
            <a:r>
              <a:rPr lang="en-US" dirty="0"/>
              <a:t>Here are some of the NHD's attributes: </a:t>
            </a:r>
          </a:p>
          <a:p>
            <a:pPr>
              <a:buNone/>
            </a:pPr>
            <a:r>
              <a:rPr lang="en-US" dirty="0"/>
              <a:t> including flow direction, flow navigation, </a:t>
            </a:r>
            <a:r>
              <a:rPr lang="en-US" dirty="0" err="1"/>
              <a:t>reachcodes</a:t>
            </a:r>
            <a:r>
              <a:rPr lang="en-US" dirty="0"/>
              <a:t>, and measures. </a:t>
            </a:r>
          </a:p>
          <a:p>
            <a:pPr>
              <a:buNone/>
            </a:pPr>
            <a:endParaRPr lang="en-US" dirty="0"/>
          </a:p>
          <a:p>
            <a:pPr defTabSz="966612">
              <a:defRPr/>
            </a:pPr>
            <a:r>
              <a:rPr lang="en-US" sz="1200" dirty="0">
                <a:latin typeface="-apple-system"/>
              </a:rPr>
              <a:t>Maintaining and improving the NHD was a challenge utilizing local knowledge through a network of state-organized stewards. </a:t>
            </a:r>
          </a:p>
          <a:p>
            <a:pPr defTabSz="966612">
              <a:defRPr/>
            </a:pPr>
            <a:endParaRPr lang="en-US" sz="1200" dirty="0">
              <a:latin typeface="-apple-system"/>
            </a:endParaRPr>
          </a:p>
          <a:p>
            <a:pPr defTabSz="966612">
              <a:defRPr/>
            </a:pPr>
            <a:r>
              <a:rPr lang="en-US" sz="1200" dirty="0">
                <a:latin typeface="-apple-system"/>
              </a:rPr>
              <a:t>While this worked in most areas, this did not provide a nationally consistent dataset or was updated on a regular basis.</a:t>
            </a:r>
          </a:p>
        </p:txBody>
      </p:sp>
      <p:sp>
        <p:nvSpPr>
          <p:cNvPr id="4" name="Slide Number Placeholder 3">
            <a:extLst>
              <a:ext uri="{FF2B5EF4-FFF2-40B4-BE49-F238E27FC236}">
                <a16:creationId xmlns:a16="http://schemas.microsoft.com/office/drawing/2014/main" id="{467C26B2-B5E5-66B0-E3E7-6C1AD65C07F1}"/>
              </a:ext>
            </a:extLst>
          </p:cNvPr>
          <p:cNvSpPr>
            <a:spLocks noGrp="1"/>
          </p:cNvSpPr>
          <p:nvPr>
            <p:ph type="sldNum" sz="quarter" idx="5"/>
          </p:nvPr>
        </p:nvSpPr>
        <p:spPr/>
        <p:txBody>
          <a:bodyPr/>
          <a:lstStyle/>
          <a:p>
            <a:fld id="{1549450A-CA39-4878-AD15-84760AB77579}" type="slidenum">
              <a:rPr lang="en-US" altLang="en-US" smtClean="0"/>
              <a:pPr/>
              <a:t>7</a:t>
            </a:fld>
            <a:endParaRPr lang="en-US" altLang="en-US"/>
          </a:p>
        </p:txBody>
      </p:sp>
    </p:spTree>
    <p:extLst>
      <p:ext uri="{BB962C8B-B14F-4D97-AF65-F5344CB8AC3E}">
        <p14:creationId xmlns:p14="http://schemas.microsoft.com/office/powerpoint/2010/main" val="1343258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3f8e0adc9a_0_209:notes"/>
          <p:cNvSpPr>
            <a:spLocks noGrp="1" noRot="1" noChangeAspect="1"/>
          </p:cNvSpPr>
          <p:nvPr>
            <p:ph type="sldImg" idx="2"/>
          </p:nvPr>
        </p:nvSpPr>
        <p:spPr>
          <a:xfrm>
            <a:off x="508000" y="708025"/>
            <a:ext cx="6299200" cy="35433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355" name="Google Shape;355;g3f8e0adc9a_0_209:notes"/>
          <p:cNvSpPr txBox="1">
            <a:spLocks noGrp="1"/>
          </p:cNvSpPr>
          <p:nvPr>
            <p:ph type="body" idx="1"/>
          </p:nvPr>
        </p:nvSpPr>
        <p:spPr>
          <a:xfrm>
            <a:off x="731520" y="4485806"/>
            <a:ext cx="5852160" cy="4249665"/>
          </a:xfrm>
          <a:prstGeom prst="rect">
            <a:avLst/>
          </a:prstGeom>
          <a:noFill/>
          <a:ln>
            <a:noFill/>
          </a:ln>
        </p:spPr>
        <p:txBody>
          <a:bodyPr spcFirstLastPara="1" wrap="square" lIns="96645" tIns="96645" rIns="96645" bIns="96645" anchor="t" anchorCtr="0">
            <a:noAutofit/>
          </a:bodyPr>
          <a:lstStyle/>
          <a:p>
            <a:pPr fontAlgn="auto">
              <a:lnSpc>
                <a:spcPct val="90000"/>
              </a:lnSpc>
              <a:spcBef>
                <a:spcPts val="1269"/>
              </a:spcBef>
              <a:spcAft>
                <a:spcPts val="0"/>
              </a:spcAft>
              <a:buClr>
                <a:srgbClr val="006600"/>
              </a:buClr>
            </a:pPr>
            <a:r>
              <a:rPr lang="en-US" sz="1300" dirty="0">
                <a:solidFill>
                  <a:srgbClr val="595959"/>
                </a:solidFill>
              </a:rPr>
              <a:t>Next is the Watershed Boundary Dataset (WBD) </a:t>
            </a:r>
          </a:p>
          <a:p>
            <a:pPr defTabSz="966612" fontAlgn="auto">
              <a:lnSpc>
                <a:spcPct val="90000"/>
              </a:lnSpc>
              <a:spcBef>
                <a:spcPts val="1269"/>
              </a:spcBef>
              <a:spcAft>
                <a:spcPts val="0"/>
              </a:spcAft>
              <a:buClr>
                <a:srgbClr val="006600"/>
              </a:buClr>
              <a:defRPr/>
            </a:pPr>
            <a:r>
              <a:rPr lang="en-US" sz="1300" dirty="0"/>
              <a:t>- Watershed Boundaries are determined solely upon science-based hydrologic principles, not favoring any administrative boundaries or special projects, nor particular program or agency.</a:t>
            </a:r>
          </a:p>
          <a:p>
            <a:pPr>
              <a:spcBef>
                <a:spcPts val="0"/>
              </a:spcBef>
              <a:spcAft>
                <a:spcPts val="0"/>
              </a:spcAft>
              <a:buClr>
                <a:srgbClr val="00387E"/>
              </a:buClr>
            </a:pPr>
            <a:endParaRPr sz="1300" dirty="0"/>
          </a:p>
          <a:p>
            <a:pPr>
              <a:spcBef>
                <a:spcPts val="0"/>
              </a:spcBef>
              <a:spcAft>
                <a:spcPts val="0"/>
              </a:spcAft>
              <a:buClr>
                <a:srgbClr val="00387E"/>
              </a:buClr>
            </a:pPr>
            <a:r>
              <a:rPr lang="en-US" sz="1300" dirty="0"/>
              <a:t>- The intent of defining Hydrologic Units (HU) for the Watershed Boundary Dataset is to establish a base-line drainage boundary framework, accounting for all land and surface areas.</a:t>
            </a:r>
            <a:endParaRPr sz="1300" dirty="0"/>
          </a:p>
          <a:p>
            <a:pPr>
              <a:spcBef>
                <a:spcPts val="0"/>
              </a:spcBef>
              <a:spcAft>
                <a:spcPts val="0"/>
              </a:spcAft>
              <a:buClr>
                <a:srgbClr val="00387E"/>
              </a:buClr>
            </a:pPr>
            <a:endParaRPr sz="1300" dirty="0"/>
          </a:p>
          <a:p>
            <a:pPr>
              <a:spcBef>
                <a:spcPts val="0"/>
              </a:spcBef>
              <a:spcAft>
                <a:spcPts val="0"/>
              </a:spcAft>
              <a:buClr>
                <a:srgbClr val="00387E"/>
              </a:buClr>
            </a:pPr>
            <a:r>
              <a:rPr lang="en-US" sz="1300" dirty="0"/>
              <a:t>- Hydrologic units are given a Hydrologic Unit Code which describes where the unit is in the country and the extent of that unit. </a:t>
            </a:r>
            <a:endParaRPr sz="1300" dirty="0"/>
          </a:p>
          <a:p>
            <a:pPr defTabSz="966612">
              <a:spcBef>
                <a:spcPts val="0"/>
              </a:spcBef>
              <a:spcAft>
                <a:spcPts val="0"/>
              </a:spcAft>
              <a:buClr>
                <a:srgbClr val="00387E"/>
              </a:buClr>
              <a:defRPr/>
            </a:pPr>
            <a:r>
              <a:rPr lang="en-US" sz="1300" dirty="0">
                <a:solidFill>
                  <a:srgbClr val="595959"/>
                </a:solidFill>
              </a:rPr>
              <a:t>The WBD can be thought of as containers for the hydrologic features. </a:t>
            </a:r>
          </a:p>
          <a:p>
            <a:pPr>
              <a:spcBef>
                <a:spcPts val="0"/>
              </a:spcBef>
              <a:spcAft>
                <a:spcPts val="0"/>
              </a:spcAft>
              <a:buClr>
                <a:srgbClr val="00387E"/>
              </a:buClr>
            </a:pPr>
            <a:endParaRPr sz="1300" dirty="0"/>
          </a:p>
          <a:p>
            <a:pPr>
              <a:spcBef>
                <a:spcPts val="0"/>
              </a:spcBef>
              <a:spcAft>
                <a:spcPts val="0"/>
              </a:spcAft>
              <a:buClr>
                <a:srgbClr val="00387E"/>
              </a:buClr>
            </a:pPr>
            <a:r>
              <a:rPr lang="en-US" sz="1300" dirty="0"/>
              <a:t>- The images on the right show the various HU levels from the HU2 to the HU12.</a:t>
            </a:r>
          </a:p>
          <a:p>
            <a:pPr>
              <a:spcBef>
                <a:spcPts val="0"/>
              </a:spcBef>
              <a:spcAft>
                <a:spcPts val="0"/>
              </a:spcAft>
              <a:buClr>
                <a:srgbClr val="00387E"/>
              </a:buClr>
            </a:pPr>
            <a:endParaRPr lang="en-US" sz="1300" dirty="0"/>
          </a:p>
        </p:txBody>
      </p:sp>
      <p:sp>
        <p:nvSpPr>
          <p:cNvPr id="2" name="Slide Number Placeholder 1">
            <a:extLst>
              <a:ext uri="{FF2B5EF4-FFF2-40B4-BE49-F238E27FC236}">
                <a16:creationId xmlns:a16="http://schemas.microsoft.com/office/drawing/2014/main" id="{06B5FD22-902C-7212-19E6-A15F47B9ABD4}"/>
              </a:ext>
            </a:extLst>
          </p:cNvPr>
          <p:cNvSpPr>
            <a:spLocks noGrp="1"/>
          </p:cNvSpPr>
          <p:nvPr>
            <p:ph type="sldNum" sz="quarter" idx="5"/>
          </p:nvPr>
        </p:nvSpPr>
        <p:spPr/>
        <p:txBody>
          <a:bodyPr/>
          <a:lstStyle/>
          <a:p>
            <a:fld id="{1549450A-CA39-4878-AD15-84760AB77579}" type="slidenum">
              <a:rPr lang="en-US" altLang="en-US" smtClean="0"/>
              <a:pPr/>
              <a:t>8</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dirty="0">
                <a:latin typeface="+mn-lt"/>
                <a:cs typeface="+mn-cs"/>
              </a:rPr>
              <a:t>NHDPlus Hi Res was the one of the first phases of moving toward the integration of hydro and elevation data. </a:t>
            </a:r>
          </a:p>
          <a:p>
            <a:pPr rtl="0" fontAlgn="base"/>
            <a:endParaRPr lang="en-US" sz="1200" dirty="0">
              <a:latin typeface="+mn-lt"/>
              <a:cs typeface="+mn-cs"/>
            </a:endParaRPr>
          </a:p>
          <a:p>
            <a:pPr rtl="0" fontAlgn="base"/>
            <a:r>
              <a:rPr lang="en-US" sz="1200" dirty="0">
                <a:latin typeface="+mn-lt"/>
                <a:cs typeface="+mn-cs"/>
              </a:rPr>
              <a:t>NHDPlus Hi Res, was </a:t>
            </a:r>
            <a:r>
              <a:rPr lang="en-US" sz="1200" dirty="0" err="1">
                <a:latin typeface="+mn-lt"/>
                <a:cs typeface="+mn-cs"/>
              </a:rPr>
              <a:t>derivated</a:t>
            </a:r>
            <a:r>
              <a:rPr lang="en-US" sz="1200" dirty="0">
                <a:latin typeface="+mn-lt"/>
                <a:cs typeface="+mn-cs"/>
              </a:rPr>
              <a:t> using the NHD, WBD and 3DEP datasets.</a:t>
            </a:r>
          </a:p>
          <a:p>
            <a:pPr defTabSz="966612">
              <a:defRPr/>
            </a:pPr>
            <a:r>
              <a:rPr lang="en-US" sz="1200" dirty="0">
                <a:latin typeface="-apple-system"/>
              </a:rPr>
              <a:t> </a:t>
            </a:r>
          </a:p>
          <a:p>
            <a:pPr marL="0" marR="0" lvl="0" indent="0" algn="l" defTabSz="966612" rtl="0" eaLnBrk="0" fontAlgn="base" latinLnBrk="0" hangingPunct="0">
              <a:lnSpc>
                <a:spcPct val="100000"/>
              </a:lnSpc>
              <a:spcBef>
                <a:spcPct val="30000"/>
              </a:spcBef>
              <a:spcAft>
                <a:spcPct val="0"/>
              </a:spcAft>
              <a:buClrTx/>
              <a:buSzTx/>
              <a:buFontTx/>
              <a:buNone/>
              <a:tabLst/>
              <a:defRPr/>
            </a:pPr>
            <a:r>
              <a:rPr lang="en-US" sz="1200" dirty="0">
                <a:latin typeface="-apple-system"/>
              </a:rPr>
              <a:t>NHDPlus HR provided additional features including hundreds attributes known as the NHDPlus VAA’s, catchments, as well as associated </a:t>
            </a:r>
            <a:r>
              <a:rPr lang="en-US" sz="1200" dirty="0" err="1">
                <a:latin typeface="-apple-system"/>
              </a:rPr>
              <a:t>rasters</a:t>
            </a:r>
            <a:r>
              <a:rPr lang="en-US" sz="1200" dirty="0">
                <a:latin typeface="-apple-system"/>
              </a:rPr>
              <a:t>. These additional features provided a more user-friendly dataset for network navigation and analysis. </a:t>
            </a:r>
          </a:p>
          <a:p>
            <a:pPr defTabSz="966612">
              <a:defRPr/>
            </a:pPr>
            <a:endParaRPr lang="en-US" sz="1200" dirty="0">
              <a:latin typeface="+mn-lt"/>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1549450A-CA39-4878-AD15-84760AB77579}" type="slidenum">
              <a:rPr lang="en-US" altLang="en-US" smtClean="0"/>
              <a:pPr/>
              <a:t>9</a:t>
            </a:fld>
            <a:endParaRPr lang="en-US" altLang="en-US"/>
          </a:p>
        </p:txBody>
      </p:sp>
    </p:spTree>
    <p:extLst>
      <p:ext uri="{BB962C8B-B14F-4D97-AF65-F5344CB8AC3E}">
        <p14:creationId xmlns:p14="http://schemas.microsoft.com/office/powerpoint/2010/main" val="32898136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g6b5b2a87a5_0_724: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3" name="Google Shape;663;g6b5b2a87a5_0_724:notes"/>
          <p:cNvSpPr txBox="1">
            <a:spLocks noGrp="1"/>
          </p:cNvSpPr>
          <p:nvPr>
            <p:ph type="body" idx="1"/>
          </p:nvPr>
        </p:nvSpPr>
        <p:spPr>
          <a:xfrm>
            <a:off x="731520" y="4560570"/>
            <a:ext cx="5852160" cy="4320540"/>
          </a:xfrm>
          <a:prstGeom prst="rect">
            <a:avLst/>
          </a:prstGeom>
          <a:noFill/>
          <a:ln>
            <a:noFill/>
          </a:ln>
        </p:spPr>
        <p:txBody>
          <a:bodyPr spcFirstLastPara="1" wrap="square" lIns="96645" tIns="96645" rIns="96645" bIns="96645" anchor="t" anchorCtr="0">
            <a:noAutofit/>
          </a:bodyPr>
          <a:lstStyle/>
          <a:p>
            <a:pPr defTabSz="966612" eaLnBrk="1" fontAlgn="auto" hangingPunct="1">
              <a:spcBef>
                <a:spcPts val="0"/>
              </a:spcBef>
              <a:spcAft>
                <a:spcPts val="0"/>
              </a:spcAft>
              <a:buClr>
                <a:srgbClr val="000000"/>
              </a:buClr>
              <a:buSzPts val="1100"/>
              <a:defRPr/>
            </a:pPr>
            <a:r>
              <a:rPr lang="en" sz="1300"/>
              <a:t>The raster data includes </a:t>
            </a:r>
            <a:r>
              <a:rPr lang="en-US" sz="1300"/>
              <a:t>raster catchment files, </a:t>
            </a:r>
            <a:r>
              <a:rPr lang="en" sz="1300"/>
              <a:t>source elevation data(elev_cm.tif), shaded relief, flow direction grids and flow accumulation rasters. </a:t>
            </a:r>
            <a:endParaRPr lang="en-US" sz="1300"/>
          </a:p>
          <a:p>
            <a:endParaRPr lang="en" sz="1300"/>
          </a:p>
          <a:p>
            <a:r>
              <a:rPr lang="en" sz="1300"/>
              <a:t>While </a:t>
            </a:r>
            <a:r>
              <a:rPr lang="en-US" sz="1300"/>
              <a:t>these </a:t>
            </a:r>
            <a:r>
              <a:rPr lang="en" sz="1300"/>
              <a:t>are raster files ie pixels you can see how some of them quickly start to look lik</a:t>
            </a:r>
            <a:r>
              <a:rPr lang="en-US" sz="1300"/>
              <a:t>e a stream network.</a:t>
            </a:r>
            <a:endParaRPr lang="en" sz="1300"/>
          </a:p>
        </p:txBody>
      </p:sp>
      <p:sp>
        <p:nvSpPr>
          <p:cNvPr id="2" name="Slide Number Placeholder 1">
            <a:extLst>
              <a:ext uri="{FF2B5EF4-FFF2-40B4-BE49-F238E27FC236}">
                <a16:creationId xmlns:a16="http://schemas.microsoft.com/office/drawing/2014/main" id="{7B22AB0E-94CE-D37A-4487-8F6024ACECFF}"/>
              </a:ext>
            </a:extLst>
          </p:cNvPr>
          <p:cNvSpPr>
            <a:spLocks noGrp="1"/>
          </p:cNvSpPr>
          <p:nvPr>
            <p:ph type="sldNum" sz="quarter" idx="5"/>
          </p:nvPr>
        </p:nvSpPr>
        <p:spPr/>
        <p:txBody>
          <a:bodyPr/>
          <a:lstStyle/>
          <a:p>
            <a:fld id="{1549450A-CA39-4878-AD15-84760AB77579}" type="slidenum">
              <a:rPr lang="en-US" altLang="en-US" smtClean="0"/>
              <a:pPr/>
              <a:t>10</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E2464B3-450C-4B3A-8060-1E46D6F76896}"/>
              </a:ext>
            </a:extLst>
          </p:cNvPr>
          <p:cNvSpPr>
            <a:spLocks noGrp="1"/>
          </p:cNvSpPr>
          <p:nvPr>
            <p:ph type="ctrTitle"/>
          </p:nvPr>
        </p:nvSpPr>
        <p:spPr>
          <a:xfrm>
            <a:off x="1018952" y="274572"/>
            <a:ext cx="10154093" cy="2387600"/>
          </a:xfrm>
        </p:spPr>
        <p:txBody>
          <a:bodyPr anchor="b">
            <a:noAutofit/>
          </a:bodyPr>
          <a:lstStyle>
            <a:lvl1pPr algn="ctr">
              <a:defRPr sz="6000">
                <a:latin typeface="+mj-lt"/>
              </a:defRPr>
            </a:lvl1pPr>
          </a:lstStyle>
          <a:p>
            <a:r>
              <a:rPr lang="en-US"/>
              <a:t>Click to edit Master title style</a:t>
            </a:r>
          </a:p>
        </p:txBody>
      </p:sp>
      <p:sp>
        <p:nvSpPr>
          <p:cNvPr id="3" name="Subtitle">
            <a:extLst>
              <a:ext uri="{FF2B5EF4-FFF2-40B4-BE49-F238E27FC236}">
                <a16:creationId xmlns:a16="http://schemas.microsoft.com/office/drawing/2014/main" id="{1149251D-3631-46CB-8E9D-3E580CFEBEBC}"/>
              </a:ext>
            </a:extLst>
          </p:cNvPr>
          <p:cNvSpPr>
            <a:spLocks noGrp="1"/>
          </p:cNvSpPr>
          <p:nvPr>
            <p:ph type="subTitle" idx="1"/>
          </p:nvPr>
        </p:nvSpPr>
        <p:spPr>
          <a:xfrm>
            <a:off x="1523998" y="2853642"/>
            <a:ext cx="9144000" cy="1150715"/>
          </a:xfrm>
          <a:effectLst>
            <a:outerShdw blurRad="165100" dist="63500" dir="5400000" algn="ctr" rotWithShape="0">
              <a:srgbClr val="000000">
                <a:alpha val="68000"/>
              </a:srgbClr>
            </a:outerShdw>
          </a:effectLst>
        </p:spPr>
        <p:txBody>
          <a:bodyPr>
            <a:noAutofit/>
          </a:bodyPr>
          <a:lstStyle>
            <a:lvl1pPr marL="0" indent="0" algn="ctr">
              <a:buNone/>
              <a:defRPr sz="4000">
                <a:latin typeface="Aptos"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USGS Logo" descr="Logo, company name&#10;&#10;Description automatically generated">
            <a:extLst>
              <a:ext uri="{FF2B5EF4-FFF2-40B4-BE49-F238E27FC236}">
                <a16:creationId xmlns:a16="http://schemas.microsoft.com/office/drawing/2014/main" id="{38B250C3-90CB-4AAC-8204-A19D362E155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63552" y="6372476"/>
            <a:ext cx="980823" cy="365124"/>
          </a:xfrm>
          <a:prstGeom prst="rect">
            <a:avLst/>
          </a:prstGeom>
        </p:spPr>
      </p:pic>
      <p:pic>
        <p:nvPicPr>
          <p:cNvPr id="9" name="Picture 8" descr="A black and white image of a logo&#10;&#10;AI-generated content may be incorrect.">
            <a:extLst>
              <a:ext uri="{FF2B5EF4-FFF2-40B4-BE49-F238E27FC236}">
                <a16:creationId xmlns:a16="http://schemas.microsoft.com/office/drawing/2014/main" id="{20D477A9-CAFA-E15B-F1DA-BCF55EAE50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1258" y="6372476"/>
            <a:ext cx="725764" cy="366853"/>
          </a:xfrm>
          <a:prstGeom prst="rect">
            <a:avLst/>
          </a:prstGeom>
        </p:spPr>
      </p:pic>
    </p:spTree>
    <p:extLst>
      <p:ext uri="{BB962C8B-B14F-4D97-AF65-F5344CB8AC3E}">
        <p14:creationId xmlns:p14="http://schemas.microsoft.com/office/powerpoint/2010/main" val="29622939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994E5-493A-466A-9409-913D94457DA8}"/>
              </a:ext>
            </a:extLst>
          </p:cNvPr>
          <p:cNvSpPr>
            <a:spLocks noGrp="1"/>
          </p:cNvSpPr>
          <p:nvPr>
            <p:ph type="title"/>
          </p:nvPr>
        </p:nvSpPr>
        <p:spPr>
          <a:xfrm>
            <a:off x="838200" y="621792"/>
            <a:ext cx="10515600" cy="829056"/>
          </a:xfrm>
        </p:spPr>
        <p:txBody>
          <a:bodyPr/>
          <a:lstStyle>
            <a:lvl1pPr>
              <a:defRPr>
                <a:latin typeface="+mj-lt"/>
              </a:defRPr>
            </a:lvl1pPr>
          </a:lstStyle>
          <a:p>
            <a:r>
              <a:rPr lang="en-US"/>
              <a:t>Click to edit Master title style</a:t>
            </a:r>
          </a:p>
        </p:txBody>
      </p:sp>
      <p:sp>
        <p:nvSpPr>
          <p:cNvPr id="5" name="Slide Number Placeholder 4">
            <a:extLst>
              <a:ext uri="{FF2B5EF4-FFF2-40B4-BE49-F238E27FC236}">
                <a16:creationId xmlns:a16="http://schemas.microsoft.com/office/drawing/2014/main" id="{E39335E5-C3AB-492B-9DD1-A129D34FD7EB}"/>
              </a:ext>
            </a:extLst>
          </p:cNvPr>
          <p:cNvSpPr>
            <a:spLocks noGrp="1"/>
          </p:cNvSpPr>
          <p:nvPr>
            <p:ph type="sldNum" sz="quarter" idx="12"/>
          </p:nvPr>
        </p:nvSpPr>
        <p:spPr/>
        <p:txBody>
          <a:bodyPr/>
          <a:lstStyle/>
          <a:p>
            <a:fld id="{E9D195F2-2CCD-4893-843B-B6033423D2F0}" type="slidenum">
              <a:rPr lang="en-US" smtClean="0"/>
              <a:t>‹#›</a:t>
            </a:fld>
            <a:endParaRPr lang="en-US"/>
          </a:p>
        </p:txBody>
      </p:sp>
      <p:sp>
        <p:nvSpPr>
          <p:cNvPr id="13" name="Text Placeholder 12">
            <a:extLst>
              <a:ext uri="{FF2B5EF4-FFF2-40B4-BE49-F238E27FC236}">
                <a16:creationId xmlns:a16="http://schemas.microsoft.com/office/drawing/2014/main" id="{CEE72B0D-72F2-4E45-9B77-287C9A30F437}"/>
              </a:ext>
            </a:extLst>
          </p:cNvPr>
          <p:cNvSpPr>
            <a:spLocks noGrp="1"/>
          </p:cNvSpPr>
          <p:nvPr>
            <p:ph type="body" sz="quarter" idx="13"/>
          </p:nvPr>
        </p:nvSpPr>
        <p:spPr>
          <a:xfrm>
            <a:off x="838200" y="1313762"/>
            <a:ext cx="10515600" cy="706438"/>
          </a:xfrm>
          <a:effectLst>
            <a:outerShdw blurRad="165100" dist="63500" dir="5400000" algn="ctr" rotWithShape="0">
              <a:srgbClr val="000000">
                <a:alpha val="87000"/>
              </a:srgbClr>
            </a:outerShdw>
          </a:effectLst>
        </p:spPr>
        <p:txBody>
          <a:bodyPr>
            <a:noAutofit/>
          </a:bodyPr>
          <a:lstStyle>
            <a:lvl1pPr marL="0" indent="0">
              <a:lnSpc>
                <a:spcPct val="100000"/>
              </a:lnSpc>
              <a:buNone/>
              <a:defRPr sz="2800">
                <a:latin typeface="+mn-lt"/>
              </a:defRPr>
            </a:lvl1pPr>
            <a:lvl2pPr marL="457200" indent="0">
              <a:lnSpc>
                <a:spcPct val="100000"/>
              </a:lnSpc>
              <a:buNone/>
              <a:defRPr sz="2400">
                <a:latin typeface="+mn-lt"/>
              </a:defRPr>
            </a:lvl2pPr>
            <a:lvl3pPr marL="914400" indent="0">
              <a:lnSpc>
                <a:spcPct val="100000"/>
              </a:lnSpc>
              <a:buNone/>
              <a:defRPr sz="2000">
                <a:latin typeface="+mn-lt"/>
              </a:defRPr>
            </a:lvl3pPr>
            <a:lvl4pPr marL="1371600" indent="0">
              <a:lnSpc>
                <a:spcPct val="100000"/>
              </a:lnSpc>
              <a:buNone/>
              <a:defRPr sz="1800">
                <a:latin typeface="+mn-lt"/>
              </a:defRPr>
            </a:lvl4pPr>
            <a:lvl5pPr marL="1828800" indent="0">
              <a:lnSpc>
                <a:spcPct val="100000"/>
              </a:lnSpc>
              <a:buNone/>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USGS Logo" descr="Logo, company name&#10;&#10;Description automatically generated">
            <a:extLst>
              <a:ext uri="{FF2B5EF4-FFF2-40B4-BE49-F238E27FC236}">
                <a16:creationId xmlns:a16="http://schemas.microsoft.com/office/drawing/2014/main" id="{1B799968-D324-6858-385B-11D5C32D6B1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63552" y="6372476"/>
            <a:ext cx="980823" cy="365124"/>
          </a:xfrm>
          <a:prstGeom prst="rect">
            <a:avLst/>
          </a:prstGeom>
        </p:spPr>
      </p:pic>
      <p:pic>
        <p:nvPicPr>
          <p:cNvPr id="4" name="Picture 3" descr="A black and white image of a logo&#10;&#10;AI-generated content may be incorrect.">
            <a:extLst>
              <a:ext uri="{FF2B5EF4-FFF2-40B4-BE49-F238E27FC236}">
                <a16:creationId xmlns:a16="http://schemas.microsoft.com/office/drawing/2014/main" id="{10C2EBFE-BDBC-3F70-E927-B3541097EE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1258" y="6372476"/>
            <a:ext cx="725764" cy="366853"/>
          </a:xfrm>
          <a:prstGeom prst="rect">
            <a:avLst/>
          </a:prstGeom>
        </p:spPr>
      </p:pic>
    </p:spTree>
    <p:extLst>
      <p:ext uri="{BB962C8B-B14F-4D97-AF65-F5344CB8AC3E}">
        <p14:creationId xmlns:p14="http://schemas.microsoft.com/office/powerpoint/2010/main" val="7868370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E3B6657-DB86-44AA-A44A-1167C0E2DDFD}"/>
              </a:ext>
            </a:extLst>
          </p:cNvPr>
          <p:cNvSpPr>
            <a:spLocks noGrp="1"/>
          </p:cNvSpPr>
          <p:nvPr>
            <p:ph type="sldNum" sz="quarter" idx="12"/>
          </p:nvPr>
        </p:nvSpPr>
        <p:spPr/>
        <p:txBody>
          <a:bodyPr/>
          <a:lstStyle/>
          <a:p>
            <a:fld id="{E9D195F2-2CCD-4893-843B-B6033423D2F0}" type="slidenum">
              <a:rPr lang="en-US" smtClean="0"/>
              <a:t>‹#›</a:t>
            </a:fld>
            <a:endParaRPr lang="en-US"/>
          </a:p>
        </p:txBody>
      </p:sp>
      <p:pic>
        <p:nvPicPr>
          <p:cNvPr id="2" name="USGS Logo" descr="Logo, company name&#10;&#10;Description automatically generated">
            <a:extLst>
              <a:ext uri="{FF2B5EF4-FFF2-40B4-BE49-F238E27FC236}">
                <a16:creationId xmlns:a16="http://schemas.microsoft.com/office/drawing/2014/main" id="{F8A902D7-9F37-216E-A42E-8027F785D8E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63552" y="6372476"/>
            <a:ext cx="980823" cy="365124"/>
          </a:xfrm>
          <a:prstGeom prst="rect">
            <a:avLst/>
          </a:prstGeom>
        </p:spPr>
      </p:pic>
      <p:pic>
        <p:nvPicPr>
          <p:cNvPr id="3" name="Picture 2" descr="A black and white image of a logo&#10;&#10;AI-generated content may be incorrect.">
            <a:extLst>
              <a:ext uri="{FF2B5EF4-FFF2-40B4-BE49-F238E27FC236}">
                <a16:creationId xmlns:a16="http://schemas.microsoft.com/office/drawing/2014/main" id="{5553C415-B460-E66D-D8BA-1EABCFF432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1258" y="6372476"/>
            <a:ext cx="725764" cy="366853"/>
          </a:xfrm>
          <a:prstGeom prst="rect">
            <a:avLst/>
          </a:prstGeom>
        </p:spPr>
      </p:pic>
    </p:spTree>
    <p:extLst>
      <p:ext uri="{BB962C8B-B14F-4D97-AF65-F5344CB8AC3E}">
        <p14:creationId xmlns:p14="http://schemas.microsoft.com/office/powerpoint/2010/main" val="14069849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and Content, Alt.">
    <p:spTree>
      <p:nvGrpSpPr>
        <p:cNvPr id="1" name=""/>
        <p:cNvGrpSpPr/>
        <p:nvPr/>
      </p:nvGrpSpPr>
      <p:grpSpPr>
        <a:xfrm>
          <a:off x="0" y="0"/>
          <a:ext cx="0" cy="0"/>
          <a:chOff x="0" y="0"/>
          <a:chExt cx="0" cy="0"/>
        </a:xfrm>
      </p:grpSpPr>
      <p:sp>
        <p:nvSpPr>
          <p:cNvPr id="2" name="Title 1"/>
          <p:cNvSpPr>
            <a:spLocks noGrp="1"/>
          </p:cNvSpPr>
          <p:nvPr>
            <p:ph type="title"/>
          </p:nvPr>
        </p:nvSpPr>
        <p:spPr>
          <a:xfrm>
            <a:off x="664635" y="134471"/>
            <a:ext cx="10075084" cy="995082"/>
          </a:xfrm>
        </p:spPr>
        <p:txBody>
          <a:bodyPr anchor="b" anchorCtr="0"/>
          <a:lstStyle>
            <a:lvl1pPr>
              <a:defRPr>
                <a:solidFill>
                  <a:srgbClr val="006F4B"/>
                </a:solidFill>
              </a:defRPr>
            </a:lvl1pPr>
          </a:lstStyle>
          <a:p>
            <a:r>
              <a:rPr lang="en-US"/>
              <a:t>Click to edit Master title style</a:t>
            </a:r>
            <a:endParaRPr/>
          </a:p>
        </p:txBody>
      </p:sp>
      <p:sp>
        <p:nvSpPr>
          <p:cNvPr id="3" name="Content Placeholder 2"/>
          <p:cNvSpPr>
            <a:spLocks noGrp="1"/>
          </p:cNvSpPr>
          <p:nvPr>
            <p:ph idx="1"/>
          </p:nvPr>
        </p:nvSpPr>
        <p:spPr/>
        <p:txBody>
          <a:bodyPr/>
          <a:lstStyle>
            <a:lvl2pPr>
              <a:buClr>
                <a:schemeClr val="accent4"/>
              </a:buClr>
              <a:defRPr/>
            </a:lvl2pPr>
            <a:lvl4pPr>
              <a:buClr>
                <a:schemeClr val="accent4"/>
              </a:buCl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a:xfrm>
            <a:off x="9060329" y="6423592"/>
            <a:ext cx="2844800" cy="365125"/>
          </a:xfrm>
          <a:prstGeom prst="rect">
            <a:avLst/>
          </a:prstGeom>
        </p:spPr>
        <p:txBody>
          <a:bodyPr/>
          <a:lstStyle/>
          <a:p>
            <a:pPr fontAlgn="auto">
              <a:spcBef>
                <a:spcPts val="0"/>
              </a:spcBef>
              <a:spcAft>
                <a:spcPts val="0"/>
              </a:spcAft>
              <a:buClrTx/>
              <a:buSzTx/>
              <a:buFont typeface="Wingdings" panose="05000000000000000000" pitchFamily="2" charset="2"/>
              <a:buNone/>
            </a:pPr>
            <a:fld id="{E0459FF2-6399-43EA-973C-9F880BD83B54}" type="datetimeFigureOut">
              <a:rPr lang="en-US" smtClean="0">
                <a:solidFill>
                  <a:prstClr val="black">
                    <a:lumMod val="65000"/>
                    <a:lumOff val="35000"/>
                  </a:prstClr>
                </a:solidFill>
                <a:latin typeface="Times New Roman"/>
              </a:rPr>
              <a:pPr fontAlgn="auto">
                <a:spcBef>
                  <a:spcPts val="0"/>
                </a:spcBef>
                <a:spcAft>
                  <a:spcPts val="0"/>
                </a:spcAft>
                <a:buClrTx/>
                <a:buSzTx/>
                <a:buFont typeface="Wingdings" panose="05000000000000000000" pitchFamily="2" charset="2"/>
                <a:buNone/>
              </a:pPr>
              <a:t>8/25/2026</a:t>
            </a:fld>
            <a:endParaRPr lang="en-US">
              <a:solidFill>
                <a:prstClr val="black">
                  <a:lumMod val="65000"/>
                  <a:lumOff val="35000"/>
                </a:prstClr>
              </a:solidFill>
              <a:latin typeface="Times New Roman"/>
            </a:endParaRPr>
          </a:p>
        </p:txBody>
      </p:sp>
      <p:sp>
        <p:nvSpPr>
          <p:cNvPr id="10" name="Text Placeholder 3"/>
          <p:cNvSpPr>
            <a:spLocks noGrp="1"/>
          </p:cNvSpPr>
          <p:nvPr>
            <p:ph type="body" sz="half" idx="2"/>
          </p:nvPr>
        </p:nvSpPr>
        <p:spPr>
          <a:xfrm>
            <a:off x="664692" y="1129553"/>
            <a:ext cx="10078613" cy="774700"/>
          </a:xfrm>
        </p:spPr>
        <p:txBody>
          <a:bodyPr vert="horz" lIns="91440" tIns="45720" rIns="91440" bIns="45720" rtlCol="0" anchor="t" anchorCtr="0">
            <a:noAutofit/>
          </a:bodyPr>
          <a:lstStyle>
            <a:lvl1pPr marL="0" indent="0">
              <a:buNone/>
              <a:defRPr kumimoji="0" sz="1800" b="0" i="0" u="none" strike="noStrike" kern="1200" cap="none" spc="0" normalizeH="0" baseline="0">
                <a:ln>
                  <a:noFill/>
                </a:ln>
                <a:solidFill>
                  <a:srgbClr val="493A13"/>
                </a:solidFill>
                <a:effectLst/>
                <a:uLnTx/>
                <a:uFillTx/>
                <a:latin typeface="+mj-lt"/>
                <a:ea typeface="+mj-ea"/>
                <a:cs typeface="+mj-cs"/>
              </a:defRPr>
            </a:lvl1pPr>
            <a:lvl2pPr marL="342891" indent="0">
              <a:buNone/>
              <a:defRPr sz="900"/>
            </a:lvl2pPr>
            <a:lvl3pPr marL="685783" indent="0">
              <a:buNone/>
              <a:defRPr sz="800"/>
            </a:lvl3pPr>
            <a:lvl4pPr marL="1028674" indent="0">
              <a:buNone/>
              <a:defRPr sz="700"/>
            </a:lvl4pPr>
            <a:lvl5pPr marL="1371566" indent="0">
              <a:buNone/>
              <a:defRPr sz="700"/>
            </a:lvl5pPr>
            <a:lvl6pPr marL="1714457" indent="0">
              <a:buNone/>
              <a:defRPr sz="700"/>
            </a:lvl6pPr>
            <a:lvl7pPr marL="2057349" indent="0">
              <a:buNone/>
              <a:defRPr sz="700"/>
            </a:lvl7pPr>
            <a:lvl8pPr marL="2400240" indent="0">
              <a:buNone/>
              <a:defRPr sz="700"/>
            </a:lvl8pPr>
            <a:lvl9pPr marL="2743131" indent="0">
              <a:buNone/>
              <a:defRPr sz="700"/>
            </a:lvl9pPr>
          </a:lstStyle>
          <a:p>
            <a:pPr marL="0" marR="0" lvl="0" indent="0" algn="l" defTabSz="685783" rtl="0" eaLnBrk="1" fontAlgn="auto" latinLnBrk="0" hangingPunct="1">
              <a:lnSpc>
                <a:spcPct val="100000"/>
              </a:lnSpc>
              <a:spcBef>
                <a:spcPct val="0"/>
              </a:spcBef>
              <a:spcAft>
                <a:spcPts val="0"/>
              </a:spcAft>
              <a:buClrTx/>
              <a:buSzTx/>
              <a:buFontTx/>
              <a:buNone/>
              <a:tabLst/>
              <a:defRPr/>
            </a:pPr>
            <a:r>
              <a:rPr lang="en-US"/>
              <a:t>Click to edit Master text styles</a:t>
            </a:r>
          </a:p>
        </p:txBody>
      </p:sp>
    </p:spTree>
    <p:extLst>
      <p:ext uri="{BB962C8B-B14F-4D97-AF65-F5344CB8AC3E}">
        <p14:creationId xmlns:p14="http://schemas.microsoft.com/office/powerpoint/2010/main" val="3487371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Title simpl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9EA4B0-4818-48E7-844F-1354B9EA8D8D}"/>
              </a:ext>
            </a:extLst>
          </p:cNvPr>
          <p:cNvSpPr>
            <a:spLocks noGrp="1"/>
          </p:cNvSpPr>
          <p:nvPr>
            <p:ph type="ctrTitle"/>
          </p:nvPr>
        </p:nvSpPr>
        <p:spPr>
          <a:xfrm>
            <a:off x="1018953" y="1269418"/>
            <a:ext cx="10154093" cy="2387600"/>
          </a:xfrm>
        </p:spPr>
        <p:txBody>
          <a:bodyPr anchor="b">
            <a:noAutofit/>
          </a:bodyPr>
          <a:lstStyle>
            <a:lvl1pPr algn="ctr">
              <a:defRPr sz="7200">
                <a:latin typeface="+mj-lt"/>
              </a:defRPr>
            </a:lvl1pPr>
          </a:lstStyle>
          <a:p>
            <a:r>
              <a:rPr lang="en-US"/>
              <a:t>Click to edit Master title style</a:t>
            </a:r>
          </a:p>
        </p:txBody>
      </p:sp>
      <p:pic>
        <p:nvPicPr>
          <p:cNvPr id="2" name="USGS Logo" descr="Logo, company name&#10;&#10;Description automatically generated">
            <a:extLst>
              <a:ext uri="{FF2B5EF4-FFF2-40B4-BE49-F238E27FC236}">
                <a16:creationId xmlns:a16="http://schemas.microsoft.com/office/drawing/2014/main" id="{E0C33ED3-888B-B58F-A8FC-B1530D2D362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63552" y="6372476"/>
            <a:ext cx="980823" cy="365124"/>
          </a:xfrm>
          <a:prstGeom prst="rect">
            <a:avLst/>
          </a:prstGeom>
        </p:spPr>
      </p:pic>
      <p:pic>
        <p:nvPicPr>
          <p:cNvPr id="3" name="Picture 2" descr="A black and white image of a logo&#10;&#10;AI-generated content may be incorrect.">
            <a:extLst>
              <a:ext uri="{FF2B5EF4-FFF2-40B4-BE49-F238E27FC236}">
                <a16:creationId xmlns:a16="http://schemas.microsoft.com/office/drawing/2014/main" id="{B3282ACC-9D56-4BB8-8941-5A2BE47FF8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1258" y="6372476"/>
            <a:ext cx="725764" cy="366853"/>
          </a:xfrm>
          <a:prstGeom prst="rect">
            <a:avLst/>
          </a:prstGeom>
        </p:spPr>
      </p:pic>
    </p:spTree>
    <p:extLst>
      <p:ext uri="{BB962C8B-B14F-4D97-AF65-F5344CB8AC3E}">
        <p14:creationId xmlns:p14="http://schemas.microsoft.com/office/powerpoint/2010/main" val="41599771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Alt.">
  <p:cSld name="1_Title and Content, Alt.">
    <p:spTree>
      <p:nvGrpSpPr>
        <p:cNvPr id="1" name="Shape 124"/>
        <p:cNvGrpSpPr/>
        <p:nvPr/>
      </p:nvGrpSpPr>
      <p:grpSpPr>
        <a:xfrm>
          <a:off x="0" y="0"/>
          <a:ext cx="0" cy="0"/>
          <a:chOff x="0" y="0"/>
          <a:chExt cx="0" cy="0"/>
        </a:xfrm>
      </p:grpSpPr>
      <p:sp>
        <p:nvSpPr>
          <p:cNvPr id="126" name="Google Shape;126;p16"/>
          <p:cNvSpPr txBox="1">
            <a:spLocks noGrp="1"/>
          </p:cNvSpPr>
          <p:nvPr>
            <p:ph type="title"/>
          </p:nvPr>
        </p:nvSpPr>
        <p:spPr>
          <a:xfrm>
            <a:off x="664632" y="134470"/>
            <a:ext cx="10075200" cy="995100"/>
          </a:xfrm>
          <a:prstGeom prst="rect">
            <a:avLst/>
          </a:prstGeom>
          <a:noFill/>
          <a:ln>
            <a:noFill/>
          </a:ln>
        </p:spPr>
        <p:txBody>
          <a:bodyPr spcFirstLastPara="1" wrap="square" lIns="91425" tIns="91425" rIns="91425" bIns="91425" anchor="b" anchorCtr="0">
            <a:noAutofit/>
          </a:bodyPr>
          <a:lstStyle>
            <a:lvl1pPr marR="0" lvl="0" algn="l">
              <a:lnSpc>
                <a:spcPct val="90000"/>
              </a:lnSpc>
              <a:spcBef>
                <a:spcPts val="0"/>
              </a:spcBef>
              <a:spcAft>
                <a:spcPts val="0"/>
              </a:spcAft>
              <a:buClr>
                <a:srgbClr val="006F4B"/>
              </a:buClr>
              <a:buSzPts val="3600"/>
              <a:buFont typeface="Arial"/>
              <a:buNone/>
              <a:defRPr sz="3600" b="0" i="0" u="none" strike="noStrike" cap="none">
                <a:solidFill>
                  <a:srgbClr val="006F4B"/>
                </a:solidFill>
                <a:latin typeface="Arial"/>
                <a:ea typeface="Arial"/>
                <a:cs typeface="Arial"/>
                <a:sym typeface="Arial"/>
              </a:defRPr>
            </a:lvl1pPr>
            <a:lvl2pPr lvl="1" algn="l">
              <a:lnSpc>
                <a:spcPct val="100000"/>
              </a:lnSpc>
              <a:spcBef>
                <a:spcPts val="0"/>
              </a:spcBef>
              <a:spcAft>
                <a:spcPts val="0"/>
              </a:spcAft>
              <a:buSzPts val="1800"/>
              <a:buFont typeface="Arial"/>
              <a:buNone/>
              <a:defRPr sz="1800"/>
            </a:lvl2pPr>
            <a:lvl3pPr lvl="2" algn="l">
              <a:lnSpc>
                <a:spcPct val="100000"/>
              </a:lnSpc>
              <a:spcBef>
                <a:spcPts val="0"/>
              </a:spcBef>
              <a:spcAft>
                <a:spcPts val="0"/>
              </a:spcAft>
              <a:buSzPts val="1800"/>
              <a:buFont typeface="Arial"/>
              <a:buNone/>
              <a:defRPr sz="1800"/>
            </a:lvl3pPr>
            <a:lvl4pPr lvl="3" algn="l">
              <a:lnSpc>
                <a:spcPct val="100000"/>
              </a:lnSpc>
              <a:spcBef>
                <a:spcPts val="0"/>
              </a:spcBef>
              <a:spcAft>
                <a:spcPts val="0"/>
              </a:spcAft>
              <a:buSzPts val="1800"/>
              <a:buFont typeface="Arial"/>
              <a:buNone/>
              <a:defRPr sz="1800"/>
            </a:lvl4pPr>
            <a:lvl5pPr lvl="4" algn="l">
              <a:lnSpc>
                <a:spcPct val="100000"/>
              </a:lnSpc>
              <a:spcBef>
                <a:spcPts val="0"/>
              </a:spcBef>
              <a:spcAft>
                <a:spcPts val="0"/>
              </a:spcAft>
              <a:buSzPts val="1800"/>
              <a:buFont typeface="Arial"/>
              <a:buNone/>
              <a:defRPr sz="1800"/>
            </a:lvl5pPr>
            <a:lvl6pPr lvl="5" algn="l">
              <a:lnSpc>
                <a:spcPct val="100000"/>
              </a:lnSpc>
              <a:spcBef>
                <a:spcPts val="0"/>
              </a:spcBef>
              <a:spcAft>
                <a:spcPts val="0"/>
              </a:spcAft>
              <a:buSzPts val="1800"/>
              <a:buFont typeface="Arial"/>
              <a:buNone/>
              <a:defRPr sz="1800"/>
            </a:lvl6pPr>
            <a:lvl7pPr lvl="6" algn="l">
              <a:lnSpc>
                <a:spcPct val="100000"/>
              </a:lnSpc>
              <a:spcBef>
                <a:spcPts val="0"/>
              </a:spcBef>
              <a:spcAft>
                <a:spcPts val="0"/>
              </a:spcAft>
              <a:buSzPts val="1800"/>
              <a:buFont typeface="Arial"/>
              <a:buNone/>
              <a:defRPr sz="1800"/>
            </a:lvl7pPr>
            <a:lvl8pPr lvl="7" algn="l">
              <a:lnSpc>
                <a:spcPct val="100000"/>
              </a:lnSpc>
              <a:spcBef>
                <a:spcPts val="0"/>
              </a:spcBef>
              <a:spcAft>
                <a:spcPts val="0"/>
              </a:spcAft>
              <a:buSzPts val="1800"/>
              <a:buFont typeface="Arial"/>
              <a:buNone/>
              <a:defRPr sz="1800"/>
            </a:lvl8pPr>
            <a:lvl9pPr lvl="8" algn="l">
              <a:lnSpc>
                <a:spcPct val="100000"/>
              </a:lnSpc>
              <a:spcBef>
                <a:spcPts val="0"/>
              </a:spcBef>
              <a:spcAft>
                <a:spcPts val="0"/>
              </a:spcAft>
              <a:buSzPts val="1800"/>
              <a:buFont typeface="Arial"/>
              <a:buNone/>
              <a:defRPr sz="1800"/>
            </a:lvl9pPr>
          </a:lstStyle>
          <a:p>
            <a:endParaRPr/>
          </a:p>
        </p:txBody>
      </p:sp>
      <p:sp>
        <p:nvSpPr>
          <p:cNvPr id="127" name="Google Shape;127;p16"/>
          <p:cNvSpPr txBox="1">
            <a:spLocks noGrp="1"/>
          </p:cNvSpPr>
          <p:nvPr>
            <p:ph type="body" idx="1"/>
          </p:nvPr>
        </p:nvSpPr>
        <p:spPr>
          <a:xfrm>
            <a:off x="838200" y="1825625"/>
            <a:ext cx="10515600" cy="4351200"/>
          </a:xfrm>
          <a:prstGeom prst="rect">
            <a:avLst/>
          </a:prstGeom>
          <a:noFill/>
          <a:ln>
            <a:noFill/>
          </a:ln>
        </p:spPr>
        <p:txBody>
          <a:bodyPr spcFirstLastPara="1" wrap="square" lIns="91425" tIns="91425" rIns="91425" bIns="91425"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a:lnSpc>
                <a:spcPct val="90000"/>
              </a:lnSpc>
              <a:spcBef>
                <a:spcPts val="500"/>
              </a:spcBef>
              <a:spcAft>
                <a:spcPts val="0"/>
              </a:spcAft>
              <a:buClr>
                <a:schemeClr val="accent4"/>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a:lnSpc>
                <a:spcPct val="90000"/>
              </a:lnSpc>
              <a:spcBef>
                <a:spcPts val="500"/>
              </a:spcBef>
              <a:spcAft>
                <a:spcPts val="0"/>
              </a:spcAft>
              <a:buClr>
                <a:schemeClr val="accent4"/>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16"/>
          <p:cNvSpPr txBox="1">
            <a:spLocks noGrp="1"/>
          </p:cNvSpPr>
          <p:nvPr>
            <p:ph type="dt" idx="10"/>
          </p:nvPr>
        </p:nvSpPr>
        <p:spPr>
          <a:xfrm>
            <a:off x="838200" y="6356352"/>
            <a:ext cx="2743200" cy="365099"/>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29" name="Google Shape;129;p16"/>
          <p:cNvSpPr txBox="1">
            <a:spLocks noGrp="1"/>
          </p:cNvSpPr>
          <p:nvPr>
            <p:ph type="ftr" idx="11"/>
          </p:nvPr>
        </p:nvSpPr>
        <p:spPr>
          <a:xfrm>
            <a:off x="268941" y="6423585"/>
            <a:ext cx="8164000" cy="3651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1" name="Google Shape;131;p16"/>
          <p:cNvSpPr txBox="1">
            <a:spLocks noGrp="1"/>
          </p:cNvSpPr>
          <p:nvPr>
            <p:ph type="body" idx="2"/>
          </p:nvPr>
        </p:nvSpPr>
        <p:spPr>
          <a:xfrm>
            <a:off x="664691" y="1129554"/>
            <a:ext cx="10078800" cy="774599"/>
          </a:xfrm>
          <a:prstGeom prst="rect">
            <a:avLst/>
          </a:prstGeom>
          <a:noFill/>
          <a:ln>
            <a:noFill/>
          </a:ln>
        </p:spPr>
        <p:txBody>
          <a:bodyPr spcFirstLastPara="1" wrap="square" lIns="91425" tIns="91425" rIns="91425" bIns="91425" anchor="t" anchorCtr="0">
            <a:noAutofit/>
          </a:bodyPr>
          <a:lstStyle>
            <a:lvl1pPr marL="457200" marR="0" lvl="0" indent="-228600" algn="l">
              <a:lnSpc>
                <a:spcPct val="90000"/>
              </a:lnSpc>
              <a:spcBef>
                <a:spcPts val="1000"/>
              </a:spcBef>
              <a:spcAft>
                <a:spcPts val="0"/>
              </a:spcAft>
              <a:buClr>
                <a:srgbClr val="493A13"/>
              </a:buClr>
              <a:buSzPts val="2400"/>
              <a:buFont typeface="Arial"/>
              <a:buNone/>
              <a:defRPr sz="2400" b="0" i="0" u="none" strike="noStrike" cap="none">
                <a:solidFill>
                  <a:srgbClr val="493A13"/>
                </a:solidFill>
                <a:latin typeface="Arial"/>
                <a:ea typeface="Arial"/>
                <a:cs typeface="Arial"/>
                <a:sym typeface="Arial"/>
              </a:defRPr>
            </a:lvl1pPr>
            <a:lvl2pPr marL="914400" marR="0" lvl="1"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2pPr>
            <a:lvl3pPr marL="1371600" marR="0" lvl="2"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3pPr>
            <a:lvl4pPr marL="1828800" marR="0" lvl="3" indent="-228600" algn="l">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4pPr>
            <a:lvl5pPr marL="2286000" marR="0" lvl="4" indent="-228600" algn="l">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5pPr>
            <a:lvl6pPr marL="2743200" marR="0" lvl="5" indent="-228600" algn="l">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897692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impl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9EA4B0-4818-48E7-844F-1354B9EA8D8D}"/>
              </a:ext>
            </a:extLst>
          </p:cNvPr>
          <p:cNvSpPr>
            <a:spLocks noGrp="1"/>
          </p:cNvSpPr>
          <p:nvPr>
            <p:ph type="ctrTitle"/>
          </p:nvPr>
        </p:nvSpPr>
        <p:spPr>
          <a:xfrm>
            <a:off x="1018953" y="1269418"/>
            <a:ext cx="10154093" cy="2387600"/>
          </a:xfrm>
        </p:spPr>
        <p:txBody>
          <a:bodyPr anchor="b">
            <a:noAutofit/>
          </a:bodyPr>
          <a:lstStyle>
            <a:lvl1pPr algn="ctr">
              <a:defRPr sz="7200">
                <a:latin typeface="+mj-lt"/>
              </a:defRPr>
            </a:lvl1pPr>
          </a:lstStyle>
          <a:p>
            <a:r>
              <a:rPr lang="en-US"/>
              <a:t>Click to edit Master title style</a:t>
            </a:r>
          </a:p>
        </p:txBody>
      </p:sp>
      <p:pic>
        <p:nvPicPr>
          <p:cNvPr id="2" name="USGS Logo" descr="Logo, company name&#10;&#10;Description automatically generated">
            <a:extLst>
              <a:ext uri="{FF2B5EF4-FFF2-40B4-BE49-F238E27FC236}">
                <a16:creationId xmlns:a16="http://schemas.microsoft.com/office/drawing/2014/main" id="{E0C33ED3-888B-B58F-A8FC-B1530D2D362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63552" y="6372476"/>
            <a:ext cx="980823" cy="365124"/>
          </a:xfrm>
          <a:prstGeom prst="rect">
            <a:avLst/>
          </a:prstGeom>
        </p:spPr>
      </p:pic>
      <p:pic>
        <p:nvPicPr>
          <p:cNvPr id="3" name="Picture 2" descr="A black and white image of a logo&#10;&#10;AI-generated content may be incorrect.">
            <a:extLst>
              <a:ext uri="{FF2B5EF4-FFF2-40B4-BE49-F238E27FC236}">
                <a16:creationId xmlns:a16="http://schemas.microsoft.com/office/drawing/2014/main" id="{B3282ACC-9D56-4BB8-8941-5A2BE47FF8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1258" y="6372476"/>
            <a:ext cx="725764" cy="366853"/>
          </a:xfrm>
          <a:prstGeom prst="rect">
            <a:avLst/>
          </a:prstGeom>
        </p:spPr>
      </p:pic>
      <p:pic>
        <p:nvPicPr>
          <p:cNvPr id="5" name="USGS Logo" descr="Logo, company name&#10;&#10;Description automatically generated">
            <a:extLst>
              <a:ext uri="{FF2B5EF4-FFF2-40B4-BE49-F238E27FC236}">
                <a16:creationId xmlns:a16="http://schemas.microsoft.com/office/drawing/2014/main" id="{6DB2EA98-8F98-EBF8-51F4-74F7FE031AD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63552" y="6372476"/>
            <a:ext cx="980823" cy="365124"/>
          </a:xfrm>
          <a:prstGeom prst="rect">
            <a:avLst/>
          </a:prstGeom>
        </p:spPr>
      </p:pic>
      <p:pic>
        <p:nvPicPr>
          <p:cNvPr id="6" name="Picture 5" descr="A black and white image of a logo&#10;&#10;AI-generated content may be incorrect.">
            <a:extLst>
              <a:ext uri="{FF2B5EF4-FFF2-40B4-BE49-F238E27FC236}">
                <a16:creationId xmlns:a16="http://schemas.microsoft.com/office/drawing/2014/main" id="{FE4066B1-2513-9A90-98CF-D1C3832AE2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1258" y="6372476"/>
            <a:ext cx="725764" cy="366853"/>
          </a:xfrm>
          <a:prstGeom prst="rect">
            <a:avLst/>
          </a:prstGeom>
        </p:spPr>
      </p:pic>
    </p:spTree>
    <p:extLst>
      <p:ext uri="{BB962C8B-B14F-4D97-AF65-F5344CB8AC3E}">
        <p14:creationId xmlns:p14="http://schemas.microsoft.com/office/powerpoint/2010/main" val="6909219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B56D7-82EE-415B-9014-617F3874D9FE}"/>
              </a:ext>
            </a:extLst>
          </p:cNvPr>
          <p:cNvSpPr>
            <a:spLocks noGrp="1"/>
          </p:cNvSpPr>
          <p:nvPr>
            <p:ph type="title"/>
          </p:nvPr>
        </p:nvSpPr>
        <p:spPr/>
        <p:txBody>
          <a:bodyPr/>
          <a:lstStyle>
            <a:lvl1pPr>
              <a:defRPr>
                <a:latin typeface="+mj-lt"/>
              </a:defRPr>
            </a:lvl1pPr>
          </a:lstStyle>
          <a:p>
            <a:r>
              <a:rPr lang="en-US"/>
              <a:t>Click to edit Master title style</a:t>
            </a:r>
          </a:p>
        </p:txBody>
      </p:sp>
      <p:sp>
        <p:nvSpPr>
          <p:cNvPr id="3" name="Content Placeholder 2">
            <a:extLst>
              <a:ext uri="{FF2B5EF4-FFF2-40B4-BE49-F238E27FC236}">
                <a16:creationId xmlns:a16="http://schemas.microsoft.com/office/drawing/2014/main" id="{E9061A14-3564-48F2-B72E-33DC791C7972}"/>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a:extLst>
              <a:ext uri="{FF2B5EF4-FFF2-40B4-BE49-F238E27FC236}">
                <a16:creationId xmlns:a16="http://schemas.microsoft.com/office/drawing/2014/main" id="{2C60B7F1-89FA-47AB-B6C2-FAC3BCD8C43E}"/>
              </a:ext>
            </a:extLst>
          </p:cNvPr>
          <p:cNvSpPr>
            <a:spLocks noGrp="1"/>
          </p:cNvSpPr>
          <p:nvPr>
            <p:ph type="sldNum" sz="quarter" idx="12"/>
          </p:nvPr>
        </p:nvSpPr>
        <p:spPr/>
        <p:txBody>
          <a:bodyPr/>
          <a:lstStyle/>
          <a:p>
            <a:fld id="{E9D195F2-2CCD-4893-843B-B6033423D2F0}" type="slidenum">
              <a:rPr lang="en-US" smtClean="0"/>
              <a:t>‹#›</a:t>
            </a:fld>
            <a:endParaRPr lang="en-US"/>
          </a:p>
        </p:txBody>
      </p:sp>
      <p:pic>
        <p:nvPicPr>
          <p:cNvPr id="4" name="USGS Logo" descr="Logo, company name&#10;&#10;Description automatically generated">
            <a:extLst>
              <a:ext uri="{FF2B5EF4-FFF2-40B4-BE49-F238E27FC236}">
                <a16:creationId xmlns:a16="http://schemas.microsoft.com/office/drawing/2014/main" id="{EBDD4D09-9273-43EC-DEDC-43263305597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63552" y="6372476"/>
            <a:ext cx="980823" cy="365124"/>
          </a:xfrm>
          <a:prstGeom prst="rect">
            <a:avLst/>
          </a:prstGeom>
        </p:spPr>
      </p:pic>
      <p:pic>
        <p:nvPicPr>
          <p:cNvPr id="5" name="Picture 4" descr="A black and white image of a logo&#10;&#10;AI-generated content may be incorrect.">
            <a:extLst>
              <a:ext uri="{FF2B5EF4-FFF2-40B4-BE49-F238E27FC236}">
                <a16:creationId xmlns:a16="http://schemas.microsoft.com/office/drawing/2014/main" id="{CBB9AB34-DDA1-58C2-29A6-F6BDE51D0F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1258" y="6372476"/>
            <a:ext cx="725764" cy="366853"/>
          </a:xfrm>
          <a:prstGeom prst="rect">
            <a:avLst/>
          </a:prstGeom>
        </p:spPr>
      </p:pic>
    </p:spTree>
    <p:extLst>
      <p:ext uri="{BB962C8B-B14F-4D97-AF65-F5344CB8AC3E}">
        <p14:creationId xmlns:p14="http://schemas.microsoft.com/office/powerpoint/2010/main" val="7562038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Large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B56D7-82EE-415B-9014-617F3874D9FE}"/>
              </a:ext>
            </a:extLst>
          </p:cNvPr>
          <p:cNvSpPr>
            <a:spLocks noGrp="1"/>
          </p:cNvSpPr>
          <p:nvPr>
            <p:ph type="title"/>
          </p:nvPr>
        </p:nvSpPr>
        <p:spPr>
          <a:xfrm>
            <a:off x="838200" y="88901"/>
            <a:ext cx="10515600" cy="719396"/>
          </a:xfrm>
        </p:spPr>
        <p:txBody>
          <a:bodyPr>
            <a:normAutofit/>
          </a:bodyPr>
          <a:lstStyle>
            <a:lvl1pPr>
              <a:defRPr sz="3600">
                <a:latin typeface="+mj-lt"/>
              </a:defRPr>
            </a:lvl1pPr>
          </a:lstStyle>
          <a:p>
            <a:r>
              <a:rPr lang="en-US"/>
              <a:t>Click to edit Master title style</a:t>
            </a:r>
          </a:p>
        </p:txBody>
      </p:sp>
      <p:sp>
        <p:nvSpPr>
          <p:cNvPr id="6" name="Slide Number Placeholder">
            <a:extLst>
              <a:ext uri="{FF2B5EF4-FFF2-40B4-BE49-F238E27FC236}">
                <a16:creationId xmlns:a16="http://schemas.microsoft.com/office/drawing/2014/main" id="{2C60B7F1-89FA-47AB-B6C2-FAC3BCD8C43E}"/>
              </a:ext>
            </a:extLst>
          </p:cNvPr>
          <p:cNvSpPr>
            <a:spLocks noGrp="1"/>
          </p:cNvSpPr>
          <p:nvPr>
            <p:ph type="sldNum" sz="quarter" idx="12"/>
          </p:nvPr>
        </p:nvSpPr>
        <p:spPr/>
        <p:txBody>
          <a:bodyPr/>
          <a:lstStyle/>
          <a:p>
            <a:fld id="{E9D195F2-2CCD-4893-843B-B6033423D2F0}" type="slidenum">
              <a:rPr lang="en-US" smtClean="0"/>
              <a:t>‹#›</a:t>
            </a:fld>
            <a:endParaRPr lang="en-US"/>
          </a:p>
        </p:txBody>
      </p:sp>
      <p:sp>
        <p:nvSpPr>
          <p:cNvPr id="5" name="Picture Placeholder 4">
            <a:extLst>
              <a:ext uri="{FF2B5EF4-FFF2-40B4-BE49-F238E27FC236}">
                <a16:creationId xmlns:a16="http://schemas.microsoft.com/office/drawing/2014/main" id="{2EE42B14-B1E0-4660-A1FC-EE16E89E72E1}"/>
              </a:ext>
            </a:extLst>
          </p:cNvPr>
          <p:cNvSpPr>
            <a:spLocks noGrp="1"/>
          </p:cNvSpPr>
          <p:nvPr>
            <p:ph type="pic" sz="quarter" idx="13"/>
          </p:nvPr>
        </p:nvSpPr>
        <p:spPr>
          <a:xfrm>
            <a:off x="838200" y="863599"/>
            <a:ext cx="10515600" cy="5413375"/>
          </a:xfrm>
          <a:effectLst>
            <a:outerShdw blurRad="165100" dist="63500" dir="5400000" algn="tl" rotWithShape="0">
              <a:prstClr val="black">
                <a:alpha val="68000"/>
              </a:prstClr>
            </a:outerShdw>
          </a:effectLst>
        </p:spPr>
        <p:txBody>
          <a:bodyPr/>
          <a:lstStyle/>
          <a:p>
            <a:r>
              <a:rPr lang="en-US"/>
              <a:t>Click icon to add picture</a:t>
            </a:r>
          </a:p>
        </p:txBody>
      </p:sp>
      <p:pic>
        <p:nvPicPr>
          <p:cNvPr id="3" name="USGS Logo" descr="Logo, company name&#10;&#10;Description automatically generated">
            <a:extLst>
              <a:ext uri="{FF2B5EF4-FFF2-40B4-BE49-F238E27FC236}">
                <a16:creationId xmlns:a16="http://schemas.microsoft.com/office/drawing/2014/main" id="{8F3C30C6-75C0-D703-0AE3-00F5CDB66A0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63552" y="6372476"/>
            <a:ext cx="980823" cy="365124"/>
          </a:xfrm>
          <a:prstGeom prst="rect">
            <a:avLst/>
          </a:prstGeom>
        </p:spPr>
      </p:pic>
      <p:pic>
        <p:nvPicPr>
          <p:cNvPr id="4" name="Picture 3" descr="A black and white image of a logo&#10;&#10;AI-generated content may be incorrect.">
            <a:extLst>
              <a:ext uri="{FF2B5EF4-FFF2-40B4-BE49-F238E27FC236}">
                <a16:creationId xmlns:a16="http://schemas.microsoft.com/office/drawing/2014/main" id="{785A980E-D288-AD6F-D290-BD8724C309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1258" y="6372476"/>
            <a:ext cx="725764" cy="366853"/>
          </a:xfrm>
          <a:prstGeom prst="rect">
            <a:avLst/>
          </a:prstGeom>
        </p:spPr>
      </p:pic>
    </p:spTree>
    <p:extLst>
      <p:ext uri="{BB962C8B-B14F-4D97-AF65-F5344CB8AC3E}">
        <p14:creationId xmlns:p14="http://schemas.microsoft.com/office/powerpoint/2010/main" val="13721140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plit Content 1 imag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33DF57C-169E-4B10-A2A7-A5C8299D160A}"/>
              </a:ext>
            </a:extLst>
          </p:cNvPr>
          <p:cNvSpPr>
            <a:spLocks noGrp="1"/>
          </p:cNvSpPr>
          <p:nvPr>
            <p:ph type="sldNum" sz="quarter" idx="10"/>
          </p:nvPr>
        </p:nvSpPr>
        <p:spPr/>
        <p:txBody>
          <a:bodyPr/>
          <a:lstStyle/>
          <a:p>
            <a:fld id="{E9D195F2-2CCD-4893-843B-B6033423D2F0}" type="slidenum">
              <a:rPr lang="en-US" smtClean="0"/>
              <a:t>‹#›</a:t>
            </a:fld>
            <a:endParaRPr lang="en-US"/>
          </a:p>
        </p:txBody>
      </p:sp>
      <p:sp>
        <p:nvSpPr>
          <p:cNvPr id="4" name="Rectangle 3">
            <a:extLst>
              <a:ext uri="{FF2B5EF4-FFF2-40B4-BE49-F238E27FC236}">
                <a16:creationId xmlns:a16="http://schemas.microsoft.com/office/drawing/2014/main" id="{1D0ECAFA-AC0A-4D31-994E-E20E69C70360}"/>
              </a:ext>
            </a:extLst>
          </p:cNvPr>
          <p:cNvSpPr/>
          <p:nvPr/>
        </p:nvSpPr>
        <p:spPr>
          <a:xfrm>
            <a:off x="9620" y="0"/>
            <a:ext cx="4550348"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a:extLst>
              <a:ext uri="{FF2B5EF4-FFF2-40B4-BE49-F238E27FC236}">
                <a16:creationId xmlns:a16="http://schemas.microsoft.com/office/drawing/2014/main" id="{B57E655C-D6E5-4357-A135-B55CB8D0B21E}"/>
              </a:ext>
            </a:extLst>
          </p:cNvPr>
          <p:cNvSpPr>
            <a:spLocks noGrp="1"/>
          </p:cNvSpPr>
          <p:nvPr>
            <p:ph type="body" sz="quarter" idx="11"/>
          </p:nvPr>
        </p:nvSpPr>
        <p:spPr>
          <a:xfrm>
            <a:off x="391998" y="575176"/>
            <a:ext cx="4009881" cy="584200"/>
          </a:xfrm>
          <a:effectLst>
            <a:outerShdw blurRad="165100" dist="63500" dir="5400000" algn="tl" rotWithShape="0">
              <a:prstClr val="black">
                <a:alpha val="68000"/>
              </a:prstClr>
            </a:outerShdw>
          </a:effectLst>
        </p:spPr>
        <p:txBody>
          <a:bodyPr>
            <a:noAutofit/>
          </a:bodyPr>
          <a:lstStyle>
            <a:lvl1pPr marL="0" indent="0">
              <a:buNone/>
              <a:defRPr sz="3200">
                <a:solidFill>
                  <a:schemeClr val="tx1"/>
                </a:solidFill>
                <a:latin typeface="+mj-lt"/>
              </a:defRPr>
            </a:lvl1pPr>
            <a:lvl2pPr marL="457200" indent="0">
              <a:buNone/>
              <a:defRPr sz="3200">
                <a:solidFill>
                  <a:schemeClr val="tx1"/>
                </a:solidFill>
                <a:latin typeface="Franklin Gothic Demi Cond" panose="020B0706030402020204" pitchFamily="34" charset="0"/>
              </a:defRPr>
            </a:lvl2pPr>
            <a:lvl3pPr marL="914400" indent="0">
              <a:buNone/>
              <a:defRPr sz="3200">
                <a:solidFill>
                  <a:schemeClr val="tx1"/>
                </a:solidFill>
                <a:latin typeface="Franklin Gothic Demi Cond" panose="020B0706030402020204" pitchFamily="34" charset="0"/>
              </a:defRPr>
            </a:lvl3pPr>
            <a:lvl4pPr marL="1371600" indent="0">
              <a:buNone/>
              <a:defRPr sz="3200">
                <a:solidFill>
                  <a:schemeClr val="tx1"/>
                </a:solidFill>
                <a:latin typeface="Franklin Gothic Demi Cond" panose="020B0706030402020204" pitchFamily="34" charset="0"/>
              </a:defRPr>
            </a:lvl4pPr>
            <a:lvl5pPr marL="1828800" indent="0">
              <a:buNone/>
              <a:defRPr sz="3200">
                <a:solidFill>
                  <a:schemeClr val="tx1"/>
                </a:solidFill>
                <a:latin typeface="Franklin Gothic Demi Cond" panose="020B0706030402020204" pitchFamily="34" charset="0"/>
              </a:defRPr>
            </a:lvl5pPr>
          </a:lstStyle>
          <a:p>
            <a:pPr lvl="0"/>
            <a:r>
              <a:rPr lang="en-US"/>
              <a:t>Click to edit Master text styles</a:t>
            </a:r>
          </a:p>
        </p:txBody>
      </p:sp>
      <p:sp>
        <p:nvSpPr>
          <p:cNvPr id="14" name="Text Placeholder 13">
            <a:extLst>
              <a:ext uri="{FF2B5EF4-FFF2-40B4-BE49-F238E27FC236}">
                <a16:creationId xmlns:a16="http://schemas.microsoft.com/office/drawing/2014/main" id="{0BD12C66-0C32-4212-AAAD-9219BD9A92C2}"/>
              </a:ext>
            </a:extLst>
          </p:cNvPr>
          <p:cNvSpPr>
            <a:spLocks noGrp="1"/>
          </p:cNvSpPr>
          <p:nvPr>
            <p:ph type="body" sz="quarter" idx="12"/>
          </p:nvPr>
        </p:nvSpPr>
        <p:spPr>
          <a:xfrm>
            <a:off x="498324" y="1443789"/>
            <a:ext cx="3308132" cy="4095002"/>
          </a:xfrm>
        </p:spPr>
        <p:txBody>
          <a:bodyPr>
            <a:noAutofit/>
          </a:bodyPr>
          <a:lstStyle>
            <a:lvl1pPr marL="274320" indent="-274320">
              <a:lnSpc>
                <a:spcPct val="100000"/>
              </a:lnSpc>
              <a:buFont typeface="Wingdings" panose="05000000000000000000" pitchFamily="2" charset="2"/>
              <a:buChar char="§"/>
              <a:defRPr sz="2400">
                <a:solidFill>
                  <a:schemeClr val="tx1"/>
                </a:solidFill>
                <a:latin typeface="+mn-lt"/>
              </a:defRPr>
            </a:lvl1pPr>
            <a:lvl2pPr marL="457200" indent="0">
              <a:buNone/>
              <a:defRPr sz="2000">
                <a:solidFill>
                  <a:schemeClr val="tx1"/>
                </a:solidFill>
                <a:latin typeface="Consolas" panose="020B0609020204030204" pitchFamily="49" charset="0"/>
              </a:defRPr>
            </a:lvl2pPr>
            <a:lvl3pPr marL="914400" indent="0">
              <a:buNone/>
              <a:defRPr sz="2000">
                <a:solidFill>
                  <a:schemeClr val="tx1"/>
                </a:solidFill>
                <a:latin typeface="Consolas" panose="020B0609020204030204" pitchFamily="49" charset="0"/>
              </a:defRPr>
            </a:lvl3pPr>
            <a:lvl4pPr marL="1371600" indent="0">
              <a:buNone/>
              <a:defRPr sz="2000">
                <a:solidFill>
                  <a:schemeClr val="tx1"/>
                </a:solidFill>
                <a:latin typeface="Consolas" panose="020B0609020204030204" pitchFamily="49" charset="0"/>
              </a:defRPr>
            </a:lvl4pPr>
            <a:lvl5pPr marL="1828800" indent="0">
              <a:buNone/>
              <a:defRPr sz="2000">
                <a:solidFill>
                  <a:schemeClr val="tx1"/>
                </a:solidFill>
                <a:latin typeface="Consolas" panose="020B0609020204030204" pitchFamily="49" charset="0"/>
              </a:defRPr>
            </a:lvl5pPr>
          </a:lstStyle>
          <a:p>
            <a:pPr lvl="0"/>
            <a:r>
              <a:rPr lang="en-US"/>
              <a:t>Click to edit Master text styles</a:t>
            </a:r>
          </a:p>
        </p:txBody>
      </p:sp>
      <p:sp>
        <p:nvSpPr>
          <p:cNvPr id="20" name="Picture Placeholder 19">
            <a:extLst>
              <a:ext uri="{FF2B5EF4-FFF2-40B4-BE49-F238E27FC236}">
                <a16:creationId xmlns:a16="http://schemas.microsoft.com/office/drawing/2014/main" id="{DB72CABE-8A50-4FB6-8B43-BCEE16C52025}"/>
              </a:ext>
            </a:extLst>
          </p:cNvPr>
          <p:cNvSpPr>
            <a:spLocks noGrp="1"/>
          </p:cNvSpPr>
          <p:nvPr>
            <p:ph type="pic" sz="quarter" idx="14"/>
          </p:nvPr>
        </p:nvSpPr>
        <p:spPr>
          <a:xfrm>
            <a:off x="5399314" y="474314"/>
            <a:ext cx="5827712" cy="5837737"/>
          </a:xfrm>
          <a:effectLst>
            <a:outerShdw blurRad="165100" dist="63500" dir="5400000" algn="tl" rotWithShape="0">
              <a:prstClr val="black">
                <a:alpha val="68000"/>
              </a:prstClr>
            </a:outerShdw>
          </a:effectLst>
        </p:spPr>
        <p:txBody>
          <a:bodyPr/>
          <a:lstStyle/>
          <a:p>
            <a:r>
              <a:rPr lang="en-US"/>
              <a:t>Click icon to add picture</a:t>
            </a:r>
          </a:p>
        </p:txBody>
      </p:sp>
      <p:pic>
        <p:nvPicPr>
          <p:cNvPr id="2" name="USGS Logo">
            <a:extLst>
              <a:ext uri="{FF2B5EF4-FFF2-40B4-BE49-F238E27FC236}">
                <a16:creationId xmlns:a16="http://schemas.microsoft.com/office/drawing/2014/main" id="{7754BF46-C89F-ADB9-334F-883A386207D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63552" y="6372476"/>
            <a:ext cx="980823" cy="365123"/>
          </a:xfrm>
          <a:prstGeom prst="rect">
            <a:avLst/>
          </a:prstGeom>
        </p:spPr>
      </p:pic>
      <p:pic>
        <p:nvPicPr>
          <p:cNvPr id="5" name="Picture 4">
            <a:extLst>
              <a:ext uri="{FF2B5EF4-FFF2-40B4-BE49-F238E27FC236}">
                <a16:creationId xmlns:a16="http://schemas.microsoft.com/office/drawing/2014/main" id="{158BFFB1-6292-430D-4C14-39CFF0769B4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321258" y="6372476"/>
            <a:ext cx="725763" cy="366853"/>
          </a:xfrm>
          <a:prstGeom prst="rect">
            <a:avLst/>
          </a:prstGeom>
        </p:spPr>
      </p:pic>
    </p:spTree>
    <p:extLst>
      <p:ext uri="{BB962C8B-B14F-4D97-AF65-F5344CB8AC3E}">
        <p14:creationId xmlns:p14="http://schemas.microsoft.com/office/powerpoint/2010/main" val="2700689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plit Content 2 Images Stacke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72928A2-A498-4FDC-8B91-385F389E6BEF}"/>
              </a:ext>
            </a:extLst>
          </p:cNvPr>
          <p:cNvSpPr>
            <a:spLocks noGrp="1"/>
          </p:cNvSpPr>
          <p:nvPr>
            <p:ph type="sldNum" sz="quarter" idx="10"/>
          </p:nvPr>
        </p:nvSpPr>
        <p:spPr/>
        <p:txBody>
          <a:bodyPr/>
          <a:lstStyle/>
          <a:p>
            <a:fld id="{E9D195F2-2CCD-4893-843B-B6033423D2F0}" type="slidenum">
              <a:rPr lang="en-US" smtClean="0"/>
              <a:t>‹#›</a:t>
            </a:fld>
            <a:endParaRPr lang="en-US"/>
          </a:p>
        </p:txBody>
      </p:sp>
      <p:sp>
        <p:nvSpPr>
          <p:cNvPr id="6" name="Picture Placeholder 6">
            <a:extLst>
              <a:ext uri="{FF2B5EF4-FFF2-40B4-BE49-F238E27FC236}">
                <a16:creationId xmlns:a16="http://schemas.microsoft.com/office/drawing/2014/main" id="{CCD8A837-FB20-4A8D-85CB-99E0E8C250DD}"/>
              </a:ext>
            </a:extLst>
          </p:cNvPr>
          <p:cNvSpPr>
            <a:spLocks noGrp="1"/>
          </p:cNvSpPr>
          <p:nvPr>
            <p:ph type="pic" sz="quarter" idx="11"/>
          </p:nvPr>
        </p:nvSpPr>
        <p:spPr>
          <a:xfrm>
            <a:off x="6096000" y="420232"/>
            <a:ext cx="5416924" cy="2858910"/>
          </a:xfrm>
          <a:effectLst>
            <a:outerShdw blurRad="165100" dist="63500" dir="5400000" algn="tl" rotWithShape="0">
              <a:prstClr val="black">
                <a:alpha val="68000"/>
              </a:prstClr>
            </a:outerShdw>
          </a:effectLst>
        </p:spPr>
        <p:txBody>
          <a:bodyPr/>
          <a:lstStyle/>
          <a:p>
            <a:r>
              <a:rPr lang="en-US"/>
              <a:t>Click icon to add picture</a:t>
            </a:r>
          </a:p>
        </p:txBody>
      </p:sp>
      <p:sp>
        <p:nvSpPr>
          <p:cNvPr id="7" name="Picture Placeholder 6">
            <a:extLst>
              <a:ext uri="{FF2B5EF4-FFF2-40B4-BE49-F238E27FC236}">
                <a16:creationId xmlns:a16="http://schemas.microsoft.com/office/drawing/2014/main" id="{AE20986A-FA74-4A8A-9435-02CFF482A783}"/>
              </a:ext>
            </a:extLst>
          </p:cNvPr>
          <p:cNvSpPr>
            <a:spLocks noGrp="1"/>
          </p:cNvSpPr>
          <p:nvPr>
            <p:ph type="pic" sz="quarter" idx="12"/>
          </p:nvPr>
        </p:nvSpPr>
        <p:spPr>
          <a:xfrm>
            <a:off x="6095998" y="3578858"/>
            <a:ext cx="5416925" cy="2858910"/>
          </a:xfrm>
          <a:effectLst>
            <a:outerShdw blurRad="165100" dist="63500" dir="5400000" algn="tl" rotWithShape="0">
              <a:prstClr val="black">
                <a:alpha val="68000"/>
              </a:prstClr>
            </a:outerShdw>
          </a:effectLst>
        </p:spPr>
        <p:txBody>
          <a:bodyPr/>
          <a:lstStyle/>
          <a:p>
            <a:r>
              <a:rPr lang="en-US"/>
              <a:t>Click icon to add picture</a:t>
            </a:r>
          </a:p>
        </p:txBody>
      </p:sp>
      <p:sp>
        <p:nvSpPr>
          <p:cNvPr id="10" name="Text Placeholder 9">
            <a:extLst>
              <a:ext uri="{FF2B5EF4-FFF2-40B4-BE49-F238E27FC236}">
                <a16:creationId xmlns:a16="http://schemas.microsoft.com/office/drawing/2014/main" id="{8F1C11C9-F0DB-4C87-8819-005AB7E63DA3}"/>
              </a:ext>
            </a:extLst>
          </p:cNvPr>
          <p:cNvSpPr>
            <a:spLocks noGrp="1"/>
          </p:cNvSpPr>
          <p:nvPr>
            <p:ph type="body" sz="quarter" idx="13"/>
          </p:nvPr>
        </p:nvSpPr>
        <p:spPr>
          <a:xfrm>
            <a:off x="679075" y="771878"/>
            <a:ext cx="5018340" cy="584200"/>
          </a:xfrm>
          <a:effectLst>
            <a:outerShdw blurRad="165100" dist="63500" dir="5400000" algn="tl" rotWithShape="0">
              <a:prstClr val="black">
                <a:alpha val="68000"/>
              </a:prstClr>
            </a:outerShdw>
          </a:effectLst>
        </p:spPr>
        <p:txBody>
          <a:bodyPr>
            <a:noAutofit/>
          </a:bodyPr>
          <a:lstStyle>
            <a:lvl1pPr marL="0" indent="0">
              <a:lnSpc>
                <a:spcPct val="100000"/>
              </a:lnSpc>
              <a:buNone/>
              <a:defRPr sz="3200">
                <a:solidFill>
                  <a:schemeClr val="bg1"/>
                </a:solidFill>
                <a:latin typeface="+mj-lt"/>
              </a:defRPr>
            </a:lvl1pPr>
            <a:lvl2pPr marL="457200" indent="0">
              <a:buNone/>
              <a:defRPr sz="3200">
                <a:solidFill>
                  <a:schemeClr val="tx1"/>
                </a:solidFill>
                <a:latin typeface="Franklin Gothic Demi Cond" panose="020B0706030402020204" pitchFamily="34" charset="0"/>
              </a:defRPr>
            </a:lvl2pPr>
            <a:lvl3pPr marL="914400" indent="0">
              <a:buNone/>
              <a:defRPr sz="3200">
                <a:solidFill>
                  <a:schemeClr val="tx1"/>
                </a:solidFill>
                <a:latin typeface="Franklin Gothic Demi Cond" panose="020B0706030402020204" pitchFamily="34" charset="0"/>
              </a:defRPr>
            </a:lvl3pPr>
            <a:lvl4pPr marL="1371600" indent="0">
              <a:buNone/>
              <a:defRPr sz="3200">
                <a:solidFill>
                  <a:schemeClr val="tx1"/>
                </a:solidFill>
                <a:latin typeface="Franklin Gothic Demi Cond" panose="020B0706030402020204" pitchFamily="34" charset="0"/>
              </a:defRPr>
            </a:lvl4pPr>
            <a:lvl5pPr marL="1828800" indent="0">
              <a:buNone/>
              <a:defRPr sz="3200">
                <a:solidFill>
                  <a:schemeClr val="tx1"/>
                </a:solidFill>
                <a:latin typeface="Franklin Gothic Demi Cond" panose="020B0706030402020204" pitchFamily="34" charset="0"/>
              </a:defRPr>
            </a:lvl5pPr>
          </a:lstStyle>
          <a:p>
            <a:pPr lvl="0"/>
            <a:r>
              <a:rPr lang="en-US"/>
              <a:t>Click to edit Master text styles</a:t>
            </a:r>
          </a:p>
        </p:txBody>
      </p:sp>
      <p:sp>
        <p:nvSpPr>
          <p:cNvPr id="11" name="Text Placeholder 13">
            <a:extLst>
              <a:ext uri="{FF2B5EF4-FFF2-40B4-BE49-F238E27FC236}">
                <a16:creationId xmlns:a16="http://schemas.microsoft.com/office/drawing/2014/main" id="{43905D9C-A063-4C4C-91D7-EE85067F8AD6}"/>
              </a:ext>
            </a:extLst>
          </p:cNvPr>
          <p:cNvSpPr>
            <a:spLocks noGrp="1"/>
          </p:cNvSpPr>
          <p:nvPr>
            <p:ph type="body" sz="quarter" idx="14"/>
          </p:nvPr>
        </p:nvSpPr>
        <p:spPr>
          <a:xfrm>
            <a:off x="679075" y="1668869"/>
            <a:ext cx="3921862" cy="4393935"/>
          </a:xfrm>
        </p:spPr>
        <p:txBody>
          <a:bodyPr>
            <a:noAutofit/>
          </a:bodyPr>
          <a:lstStyle>
            <a:lvl1pPr marL="274320" indent="-274320">
              <a:lnSpc>
                <a:spcPct val="100000"/>
              </a:lnSpc>
              <a:buFont typeface="Wingdings" panose="05000000000000000000" pitchFamily="2" charset="2"/>
              <a:buChar char="§"/>
              <a:defRPr sz="2400">
                <a:solidFill>
                  <a:schemeClr val="bg1"/>
                </a:solidFill>
                <a:latin typeface="+mn-lt"/>
              </a:defRPr>
            </a:lvl1pPr>
            <a:lvl2pPr marL="457200" indent="0">
              <a:buNone/>
              <a:defRPr sz="2000">
                <a:solidFill>
                  <a:schemeClr val="tx1"/>
                </a:solidFill>
                <a:latin typeface="Consolas" panose="020B0609020204030204" pitchFamily="49" charset="0"/>
              </a:defRPr>
            </a:lvl2pPr>
            <a:lvl3pPr marL="914400" indent="0">
              <a:buNone/>
              <a:defRPr sz="2000">
                <a:solidFill>
                  <a:schemeClr val="tx1"/>
                </a:solidFill>
                <a:latin typeface="Consolas" panose="020B0609020204030204" pitchFamily="49" charset="0"/>
              </a:defRPr>
            </a:lvl3pPr>
            <a:lvl4pPr marL="1371600" indent="0">
              <a:buNone/>
              <a:defRPr sz="2000">
                <a:solidFill>
                  <a:schemeClr val="tx1"/>
                </a:solidFill>
                <a:latin typeface="Consolas" panose="020B0609020204030204" pitchFamily="49" charset="0"/>
              </a:defRPr>
            </a:lvl4pPr>
            <a:lvl5pPr marL="1828800" indent="0">
              <a:buNone/>
              <a:defRPr sz="2000">
                <a:solidFill>
                  <a:schemeClr val="tx1"/>
                </a:solidFill>
                <a:latin typeface="Consolas" panose="020B0609020204030204" pitchFamily="49" charset="0"/>
              </a:defRPr>
            </a:lvl5pPr>
          </a:lstStyle>
          <a:p>
            <a:pPr lvl="0"/>
            <a:r>
              <a:rPr lang="en-US"/>
              <a:t>Click to edit Master text styles</a:t>
            </a:r>
          </a:p>
        </p:txBody>
      </p:sp>
      <p:pic>
        <p:nvPicPr>
          <p:cNvPr id="2" name="USGS Logo" descr="Logo, company name&#10;&#10;Description automatically generated">
            <a:extLst>
              <a:ext uri="{FF2B5EF4-FFF2-40B4-BE49-F238E27FC236}">
                <a16:creationId xmlns:a16="http://schemas.microsoft.com/office/drawing/2014/main" id="{28250582-1FC8-3F06-5418-00B5989111C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63552" y="6372476"/>
            <a:ext cx="980823" cy="365124"/>
          </a:xfrm>
          <a:prstGeom prst="rect">
            <a:avLst/>
          </a:prstGeom>
        </p:spPr>
      </p:pic>
      <p:pic>
        <p:nvPicPr>
          <p:cNvPr id="4" name="Picture 3" descr="A black and white image of a logo&#10;&#10;AI-generated content may be incorrect.">
            <a:extLst>
              <a:ext uri="{FF2B5EF4-FFF2-40B4-BE49-F238E27FC236}">
                <a16:creationId xmlns:a16="http://schemas.microsoft.com/office/drawing/2014/main" id="{CA5CB55E-FEAD-FF1B-5192-DBCCEF4D2B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1258" y="6372476"/>
            <a:ext cx="725764" cy="366853"/>
          </a:xfrm>
          <a:prstGeom prst="rect">
            <a:avLst/>
          </a:prstGeom>
        </p:spPr>
      </p:pic>
    </p:spTree>
    <p:extLst>
      <p:ext uri="{BB962C8B-B14F-4D97-AF65-F5344CB8AC3E}">
        <p14:creationId xmlns:p14="http://schemas.microsoft.com/office/powerpoint/2010/main" val="4986703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Split Content 1 Large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D79FA-4079-4295-8580-1B9C776CDD7B}"/>
              </a:ext>
            </a:extLst>
          </p:cNvPr>
          <p:cNvSpPr>
            <a:spLocks noGrp="1"/>
          </p:cNvSpPr>
          <p:nvPr>
            <p:ph type="title"/>
          </p:nvPr>
        </p:nvSpPr>
        <p:spPr>
          <a:xfrm>
            <a:off x="839788" y="457200"/>
            <a:ext cx="3932237" cy="1257300"/>
          </a:xfrm>
          <a:effectLst>
            <a:outerShdw blurRad="165100" dist="63500" dir="5400000" algn="tl" rotWithShape="0">
              <a:prstClr val="black">
                <a:alpha val="68000"/>
              </a:prstClr>
            </a:outerShdw>
          </a:effectLst>
        </p:spPr>
        <p:txBody>
          <a:bodyPr anchor="b"/>
          <a:lstStyle>
            <a:lvl1pPr>
              <a:lnSpc>
                <a:spcPct val="100000"/>
              </a:lnSpc>
              <a:defRPr sz="3200">
                <a:latin typeface="+mj-lt"/>
              </a:defRPr>
            </a:lvl1pPr>
          </a:lstStyle>
          <a:p>
            <a:r>
              <a:rPr lang="en-US"/>
              <a:t>Click to edit Master title style</a:t>
            </a:r>
          </a:p>
        </p:txBody>
      </p:sp>
      <p:sp>
        <p:nvSpPr>
          <p:cNvPr id="3" name="Picture Placeholder 2">
            <a:extLst>
              <a:ext uri="{FF2B5EF4-FFF2-40B4-BE49-F238E27FC236}">
                <a16:creationId xmlns:a16="http://schemas.microsoft.com/office/drawing/2014/main" id="{3508C70B-5424-4C22-AF2A-620EFD78AD4C}"/>
              </a:ext>
            </a:extLst>
          </p:cNvPr>
          <p:cNvSpPr>
            <a:spLocks noGrp="1"/>
          </p:cNvSpPr>
          <p:nvPr>
            <p:ph type="pic" idx="1"/>
          </p:nvPr>
        </p:nvSpPr>
        <p:spPr>
          <a:xfrm>
            <a:off x="5110606" y="457200"/>
            <a:ext cx="6172200" cy="4873625"/>
          </a:xfrm>
          <a:effectLst>
            <a:outerShdw blurRad="165100" dist="63500" dir="5400000" algn="tl" rotWithShape="0">
              <a:prstClr val="black">
                <a:alpha val="68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A4750A5-1498-432A-ADE4-CB648411879F}"/>
              </a:ext>
            </a:extLst>
          </p:cNvPr>
          <p:cNvSpPr>
            <a:spLocks noGrp="1"/>
          </p:cNvSpPr>
          <p:nvPr>
            <p:ph type="body" sz="half" idx="2"/>
          </p:nvPr>
        </p:nvSpPr>
        <p:spPr>
          <a:xfrm>
            <a:off x="839788" y="2057400"/>
            <a:ext cx="3932237" cy="3811588"/>
          </a:xfrm>
        </p:spPr>
        <p:txBody>
          <a:bodyPr>
            <a:normAutofit/>
          </a:bodyPr>
          <a:lstStyle>
            <a:lvl1pPr marL="0" indent="0">
              <a:buNone/>
              <a:defRPr sz="24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A81A1761-BA11-448D-ADE3-8656ABE4199B}"/>
              </a:ext>
            </a:extLst>
          </p:cNvPr>
          <p:cNvSpPr>
            <a:spLocks noGrp="1"/>
          </p:cNvSpPr>
          <p:nvPr>
            <p:ph type="sldNum" sz="quarter" idx="12"/>
          </p:nvPr>
        </p:nvSpPr>
        <p:spPr/>
        <p:txBody>
          <a:bodyPr/>
          <a:lstStyle/>
          <a:p>
            <a:fld id="{E9D195F2-2CCD-4893-843B-B6033423D2F0}" type="slidenum">
              <a:rPr lang="en-US" smtClean="0"/>
              <a:t>‹#›</a:t>
            </a:fld>
            <a:endParaRPr lang="en-US"/>
          </a:p>
        </p:txBody>
      </p:sp>
      <p:pic>
        <p:nvPicPr>
          <p:cNvPr id="5" name="USGS Logo" descr="Logo, company name&#10;&#10;Description automatically generated">
            <a:extLst>
              <a:ext uri="{FF2B5EF4-FFF2-40B4-BE49-F238E27FC236}">
                <a16:creationId xmlns:a16="http://schemas.microsoft.com/office/drawing/2014/main" id="{793A9307-1FAE-FEDB-9764-E148047EF43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63552" y="6372476"/>
            <a:ext cx="980823" cy="365124"/>
          </a:xfrm>
          <a:prstGeom prst="rect">
            <a:avLst/>
          </a:prstGeom>
        </p:spPr>
      </p:pic>
      <p:pic>
        <p:nvPicPr>
          <p:cNvPr id="6" name="Picture 5" descr="A black and white image of a logo&#10;&#10;AI-generated content may be incorrect.">
            <a:extLst>
              <a:ext uri="{FF2B5EF4-FFF2-40B4-BE49-F238E27FC236}">
                <a16:creationId xmlns:a16="http://schemas.microsoft.com/office/drawing/2014/main" id="{F3028885-A30E-E86A-9F76-C1180D403D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1258" y="6372476"/>
            <a:ext cx="725764" cy="366853"/>
          </a:xfrm>
          <a:prstGeom prst="rect">
            <a:avLst/>
          </a:prstGeom>
        </p:spPr>
      </p:pic>
    </p:spTree>
    <p:extLst>
      <p:ext uri="{BB962C8B-B14F-4D97-AF65-F5344CB8AC3E}">
        <p14:creationId xmlns:p14="http://schemas.microsoft.com/office/powerpoint/2010/main" val="27328106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81B14-A3D3-44C1-AC5F-D6AF82A834ED}"/>
              </a:ext>
            </a:extLst>
          </p:cNvPr>
          <p:cNvSpPr>
            <a:spLocks noGrp="1"/>
          </p:cNvSpPr>
          <p:nvPr>
            <p:ph type="title"/>
          </p:nvPr>
        </p:nvSpPr>
        <p:spPr/>
        <p:txBody>
          <a:bodyPr/>
          <a:lstStyle>
            <a:lvl1pPr>
              <a:defRPr>
                <a:latin typeface="+mj-lt"/>
              </a:defRPr>
            </a:lvl1pPr>
          </a:lstStyle>
          <a:p>
            <a:r>
              <a:rPr lang="en-US"/>
              <a:t>Click to edit Master title style</a:t>
            </a:r>
          </a:p>
        </p:txBody>
      </p:sp>
      <p:sp>
        <p:nvSpPr>
          <p:cNvPr id="3" name="Content Placeholder 2">
            <a:extLst>
              <a:ext uri="{FF2B5EF4-FFF2-40B4-BE49-F238E27FC236}">
                <a16:creationId xmlns:a16="http://schemas.microsoft.com/office/drawing/2014/main" id="{3B820988-C91F-4E43-B9C2-6E2B40DB507E}"/>
              </a:ext>
            </a:extLst>
          </p:cNvPr>
          <p:cNvSpPr>
            <a:spLocks noGrp="1"/>
          </p:cNvSpPr>
          <p:nvPr>
            <p:ph sz="half" idx="1"/>
          </p:nvPr>
        </p:nvSpPr>
        <p:spPr>
          <a:xfrm>
            <a:off x="838200" y="1825625"/>
            <a:ext cx="5181600" cy="4351338"/>
          </a:xfrm>
        </p:spPr>
        <p:txBody>
          <a:bodyPr/>
          <a:lstStyle>
            <a:lvl1pPr marL="228600" indent="-228600">
              <a:lnSpc>
                <a:spcPct val="100000"/>
              </a:lnSpc>
              <a:buSzPct val="65000"/>
              <a:buFont typeface="Wingdings" panose="05000000000000000000" pitchFamily="2" charset="2"/>
              <a:buChar char="§"/>
              <a:defRPr>
                <a:latin typeface="+mn-lt"/>
              </a:defRPr>
            </a:lvl1pPr>
            <a:lvl2pPr marL="685800" indent="-228600">
              <a:lnSpc>
                <a:spcPct val="100000"/>
              </a:lnSpc>
              <a:buSzPct val="65000"/>
              <a:buFont typeface="Wingdings" panose="05000000000000000000" pitchFamily="2" charset="2"/>
              <a:buChar char="§"/>
              <a:defRPr>
                <a:latin typeface="+mn-lt"/>
              </a:defRPr>
            </a:lvl2pPr>
            <a:lvl3pPr marL="1143000" indent="-228600">
              <a:lnSpc>
                <a:spcPct val="100000"/>
              </a:lnSpc>
              <a:buSzPct val="65000"/>
              <a:buFont typeface="Wingdings" panose="05000000000000000000" pitchFamily="2" charset="2"/>
              <a:buChar char="§"/>
              <a:defRPr>
                <a:latin typeface="+mn-lt"/>
              </a:defRPr>
            </a:lvl3pPr>
            <a:lvl4pPr marL="1600200" indent="-228600">
              <a:lnSpc>
                <a:spcPct val="100000"/>
              </a:lnSpc>
              <a:buSzPct val="65000"/>
              <a:buFont typeface="Wingdings" panose="05000000000000000000" pitchFamily="2" charset="2"/>
              <a:buChar char="§"/>
              <a:defRPr>
                <a:latin typeface="+mn-lt"/>
              </a:defRPr>
            </a:lvl4pPr>
            <a:lvl5pPr marL="2057400" indent="-228600">
              <a:lnSpc>
                <a:spcPct val="100000"/>
              </a:lnSpc>
              <a:buSzPct val="65000"/>
              <a:buFont typeface="Wingdings" panose="05000000000000000000" pitchFamily="2" charset="2"/>
              <a:buChar cha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717827-2F17-46A3-AB23-154ABB335764}"/>
              </a:ext>
            </a:extLst>
          </p:cNvPr>
          <p:cNvSpPr>
            <a:spLocks noGrp="1"/>
          </p:cNvSpPr>
          <p:nvPr>
            <p:ph sz="half" idx="2"/>
          </p:nvPr>
        </p:nvSpPr>
        <p:spPr>
          <a:xfrm>
            <a:off x="6172200" y="1825625"/>
            <a:ext cx="5181600" cy="4351338"/>
          </a:xfrm>
        </p:spPr>
        <p:txBody>
          <a:bodyPr/>
          <a:lstStyle>
            <a:lvl1pPr marL="228600" indent="-228600">
              <a:lnSpc>
                <a:spcPct val="100000"/>
              </a:lnSpc>
              <a:buSzPct val="65000"/>
              <a:buFont typeface="Wingdings" panose="05000000000000000000" pitchFamily="2" charset="2"/>
              <a:buChar char="§"/>
              <a:defRPr>
                <a:latin typeface="+mn-lt"/>
              </a:defRPr>
            </a:lvl1pPr>
            <a:lvl2pPr marL="685800" indent="-228600">
              <a:lnSpc>
                <a:spcPct val="100000"/>
              </a:lnSpc>
              <a:buSzPct val="65000"/>
              <a:buFont typeface="Wingdings" panose="05000000000000000000" pitchFamily="2" charset="2"/>
              <a:buChar char="§"/>
              <a:defRPr>
                <a:latin typeface="+mn-lt"/>
              </a:defRPr>
            </a:lvl2pPr>
            <a:lvl3pPr marL="1143000" indent="-228600">
              <a:lnSpc>
                <a:spcPct val="100000"/>
              </a:lnSpc>
              <a:buSzPct val="65000"/>
              <a:buFont typeface="Wingdings" panose="05000000000000000000" pitchFamily="2" charset="2"/>
              <a:buChar char="§"/>
              <a:defRPr>
                <a:latin typeface="+mn-lt"/>
              </a:defRPr>
            </a:lvl3pPr>
            <a:lvl4pPr marL="1600200" indent="-228600">
              <a:lnSpc>
                <a:spcPct val="100000"/>
              </a:lnSpc>
              <a:buSzPct val="65000"/>
              <a:buFont typeface="Wingdings" panose="05000000000000000000" pitchFamily="2" charset="2"/>
              <a:buChar char="§"/>
              <a:defRPr>
                <a:latin typeface="+mn-lt"/>
              </a:defRPr>
            </a:lvl4pPr>
            <a:lvl5pPr marL="2057400" indent="-228600">
              <a:lnSpc>
                <a:spcPct val="100000"/>
              </a:lnSpc>
              <a:buSzPct val="65000"/>
              <a:buFont typeface="Wingdings" panose="05000000000000000000" pitchFamily="2" charset="2"/>
              <a:buChar cha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5B803C73-C8CC-4FD1-B99F-75E3579F6738}"/>
              </a:ext>
            </a:extLst>
          </p:cNvPr>
          <p:cNvSpPr>
            <a:spLocks noGrp="1"/>
          </p:cNvSpPr>
          <p:nvPr>
            <p:ph type="sldNum" sz="quarter" idx="12"/>
          </p:nvPr>
        </p:nvSpPr>
        <p:spPr/>
        <p:txBody>
          <a:bodyPr/>
          <a:lstStyle/>
          <a:p>
            <a:fld id="{E9D195F2-2CCD-4893-843B-B6033423D2F0}" type="slidenum">
              <a:rPr lang="en-US" smtClean="0"/>
              <a:t>‹#›</a:t>
            </a:fld>
            <a:endParaRPr lang="en-US"/>
          </a:p>
        </p:txBody>
      </p:sp>
      <p:pic>
        <p:nvPicPr>
          <p:cNvPr id="5" name="USGS Logo" descr="Logo, company name&#10;&#10;Description automatically generated">
            <a:extLst>
              <a:ext uri="{FF2B5EF4-FFF2-40B4-BE49-F238E27FC236}">
                <a16:creationId xmlns:a16="http://schemas.microsoft.com/office/drawing/2014/main" id="{E470589F-01F9-561D-F5E0-71F46D00B11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63552" y="6372476"/>
            <a:ext cx="980823" cy="365124"/>
          </a:xfrm>
          <a:prstGeom prst="rect">
            <a:avLst/>
          </a:prstGeom>
        </p:spPr>
      </p:pic>
      <p:pic>
        <p:nvPicPr>
          <p:cNvPr id="6" name="Picture 5" descr="A black and white image of a logo&#10;&#10;AI-generated content may be incorrect.">
            <a:extLst>
              <a:ext uri="{FF2B5EF4-FFF2-40B4-BE49-F238E27FC236}">
                <a16:creationId xmlns:a16="http://schemas.microsoft.com/office/drawing/2014/main" id="{9839FB4A-9337-707F-F49B-8E2B85A6EE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1258" y="6372476"/>
            <a:ext cx="725764" cy="366853"/>
          </a:xfrm>
          <a:prstGeom prst="rect">
            <a:avLst/>
          </a:prstGeom>
        </p:spPr>
      </p:pic>
    </p:spTree>
    <p:extLst>
      <p:ext uri="{BB962C8B-B14F-4D97-AF65-F5344CB8AC3E}">
        <p14:creationId xmlns:p14="http://schemas.microsoft.com/office/powerpoint/2010/main" val="33840013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994E5-493A-466A-9409-913D94457DA8}"/>
              </a:ext>
            </a:extLst>
          </p:cNvPr>
          <p:cNvSpPr>
            <a:spLocks noGrp="1"/>
          </p:cNvSpPr>
          <p:nvPr>
            <p:ph type="title"/>
          </p:nvPr>
        </p:nvSpPr>
        <p:spPr/>
        <p:txBody>
          <a:bodyPr/>
          <a:lstStyle>
            <a:lvl1pPr>
              <a:defRPr>
                <a:latin typeface="+mj-lt"/>
              </a:defRPr>
            </a:lvl1pPr>
          </a:lstStyle>
          <a:p>
            <a:r>
              <a:rPr lang="en-US"/>
              <a:t>Click to edit Master title style</a:t>
            </a:r>
          </a:p>
        </p:txBody>
      </p:sp>
      <p:sp>
        <p:nvSpPr>
          <p:cNvPr id="5" name="Slide Number Placeholder 4">
            <a:extLst>
              <a:ext uri="{FF2B5EF4-FFF2-40B4-BE49-F238E27FC236}">
                <a16:creationId xmlns:a16="http://schemas.microsoft.com/office/drawing/2014/main" id="{E39335E5-C3AB-492B-9DD1-A129D34FD7EB}"/>
              </a:ext>
            </a:extLst>
          </p:cNvPr>
          <p:cNvSpPr>
            <a:spLocks noGrp="1"/>
          </p:cNvSpPr>
          <p:nvPr>
            <p:ph type="sldNum" sz="quarter" idx="12"/>
          </p:nvPr>
        </p:nvSpPr>
        <p:spPr/>
        <p:txBody>
          <a:bodyPr/>
          <a:lstStyle/>
          <a:p>
            <a:fld id="{E9D195F2-2CCD-4893-843B-B6033423D2F0}" type="slidenum">
              <a:rPr lang="en-US" smtClean="0"/>
              <a:t>‹#›</a:t>
            </a:fld>
            <a:endParaRPr lang="en-US"/>
          </a:p>
        </p:txBody>
      </p:sp>
      <p:pic>
        <p:nvPicPr>
          <p:cNvPr id="3" name="USGS Logo" descr="Logo, company name&#10;&#10;Description automatically generated">
            <a:extLst>
              <a:ext uri="{FF2B5EF4-FFF2-40B4-BE49-F238E27FC236}">
                <a16:creationId xmlns:a16="http://schemas.microsoft.com/office/drawing/2014/main" id="{9E7E9972-639B-7C6E-F28C-581D9E1A877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63552" y="6372476"/>
            <a:ext cx="980823" cy="365124"/>
          </a:xfrm>
          <a:prstGeom prst="rect">
            <a:avLst/>
          </a:prstGeom>
        </p:spPr>
      </p:pic>
      <p:pic>
        <p:nvPicPr>
          <p:cNvPr id="4" name="Picture 3" descr="A black and white image of a logo&#10;&#10;AI-generated content may be incorrect.">
            <a:extLst>
              <a:ext uri="{FF2B5EF4-FFF2-40B4-BE49-F238E27FC236}">
                <a16:creationId xmlns:a16="http://schemas.microsoft.com/office/drawing/2014/main" id="{1C0F91E4-A38D-BE47-7B00-A1BA41E1CF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1258" y="6372476"/>
            <a:ext cx="725764" cy="366853"/>
          </a:xfrm>
          <a:prstGeom prst="rect">
            <a:avLst/>
          </a:prstGeom>
        </p:spPr>
      </p:pic>
    </p:spTree>
    <p:extLst>
      <p:ext uri="{BB962C8B-B14F-4D97-AF65-F5344CB8AC3E}">
        <p14:creationId xmlns:p14="http://schemas.microsoft.com/office/powerpoint/2010/main" val="3859123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image" Target="../media/image5.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microsoft.com/office/2007/relationships/hdphoto" Target="../media/hdphoto1.wdp"/><Relationship Id="rId2" Type="http://schemas.openxmlformats.org/officeDocument/2006/relationships/slideLayout" Target="../slideLayouts/slideLayout2.xml"/><Relationship Id="rId16" Type="http://schemas.openxmlformats.org/officeDocument/2006/relationships/image" Target="../media/image1.png"/><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old relief" hidden="1">
            <a:extLst>
              <a:ext uri="{FF2B5EF4-FFF2-40B4-BE49-F238E27FC236}">
                <a16:creationId xmlns:a16="http://schemas.microsoft.com/office/drawing/2014/main" id="{608AE83A-0D71-4E1A-84F4-C70C285F00D1}"/>
              </a:ext>
              <a:ext uri="{C183D7F6-B498-43B3-948B-1728B52AA6E4}">
                <adec:decorative xmlns:adec="http://schemas.microsoft.com/office/drawing/2017/decorative" val="1"/>
              </a:ext>
            </a:extLst>
          </p:cNvPr>
          <p:cNvPicPr>
            <a:picLocks noChangeAspect="1"/>
          </p:cNvPicPr>
          <p:nvPr/>
        </p:nvPicPr>
        <p:blipFill>
          <a:blip r:embed="rId16">
            <a:extLst>
              <a:ext uri="{BEBA8EAE-BF5A-486C-A8C5-ECC9F3942E4B}">
                <a14:imgProps xmlns:a14="http://schemas.microsoft.com/office/drawing/2010/main">
                  <a14:imgLayer r:embed="rId17">
                    <a14:imgEffect>
                      <a14:brightnessContrast contrast="-40000"/>
                    </a14:imgEffect>
                  </a14:imgLayer>
                </a14:imgProps>
              </a:ext>
              <a:ext uri="{28A0092B-C50C-407E-A947-70E740481C1C}">
                <a14:useLocalDpi xmlns:a14="http://schemas.microsoft.com/office/drawing/2010/main"/>
              </a:ext>
            </a:extLst>
          </a:blip>
          <a:stretch>
            <a:fillRect/>
          </a:stretch>
        </p:blipFill>
        <p:spPr>
          <a:xfrm>
            <a:off x="0" y="0"/>
            <a:ext cx="12192000" cy="6858000"/>
          </a:xfrm>
          <a:prstGeom prst="rect">
            <a:avLst/>
          </a:prstGeom>
          <a:noFill/>
          <a:effectLst/>
        </p:spPr>
      </p:pic>
      <p:pic>
        <p:nvPicPr>
          <p:cNvPr id="5" name="GJ" hidden="1">
            <a:extLst>
              <a:ext uri="{FF2B5EF4-FFF2-40B4-BE49-F238E27FC236}">
                <a16:creationId xmlns:a16="http://schemas.microsoft.com/office/drawing/2014/main" id="{0D5E53BD-6F8E-B9F2-D899-4BD89BC1DFC4}"/>
              </a:ext>
            </a:extLst>
          </p:cNvPr>
          <p:cNvPicPr>
            <a:picLocks noChangeAspect="1"/>
          </p:cNvPicPr>
          <p:nvPr/>
        </p:nvPicPr>
        <p:blipFill>
          <a:blip r:embed="rId18">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10" name="East side Cascades" descr="A picture containing snow, bed, covered, laying&#10;&#10;AI-generated content may be incorrect." hidden="1">
            <a:extLst>
              <a:ext uri="{FF2B5EF4-FFF2-40B4-BE49-F238E27FC236}">
                <a16:creationId xmlns:a16="http://schemas.microsoft.com/office/drawing/2014/main" id="{D597700E-CCB8-156D-2D7A-EBCC615C3286}"/>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Northern NV" descr="A picture containing snow, skiing, covered, slope&#10;&#10;AI-generated content may be incorrect." hidden="1">
            <a:extLst>
              <a:ext uri="{FF2B5EF4-FFF2-40B4-BE49-F238E27FC236}">
                <a16:creationId xmlns:a16="http://schemas.microsoft.com/office/drawing/2014/main" id="{BE743CFE-3C5D-A772-A62C-2E02BFC5FCFB}"/>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4" name="Eastern OR" descr="A picture containing snow, covered, slope&#10;&#10;AI-generated content may be incorrect.">
            <a:extLst>
              <a:ext uri="{FF2B5EF4-FFF2-40B4-BE49-F238E27FC236}">
                <a16:creationId xmlns:a16="http://schemas.microsoft.com/office/drawing/2014/main" id="{543CCDD5-81F9-BB0D-593C-BC84AE0F30E8}"/>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C9CB6FA9-6334-49C7-B331-F92FA8240660}"/>
              </a:ext>
            </a:extLst>
          </p:cNvPr>
          <p:cNvSpPr/>
          <p:nvPr/>
        </p:nvSpPr>
        <p:spPr>
          <a:xfrm>
            <a:off x="0" y="0"/>
            <a:ext cx="12192000" cy="6858000"/>
          </a:xfrm>
          <a:prstGeom prst="rect">
            <a:avLst/>
          </a:prstGeom>
          <a:gradFill flip="none" rotWithShape="1">
            <a:gsLst>
              <a:gs pos="93000">
                <a:schemeClr val="tx1">
                  <a:lumMod val="95000"/>
                  <a:lumOff val="5000"/>
                  <a:alpha val="85000"/>
                </a:schemeClr>
              </a:gs>
              <a:gs pos="18000">
                <a:schemeClr val="tx1">
                  <a:lumMod val="85000"/>
                  <a:lumOff val="15000"/>
                  <a:alpha val="7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2623BF8-49F4-455C-98A1-6E5C13C1858C}"/>
              </a:ext>
            </a:extLst>
          </p:cNvPr>
          <p:cNvSpPr>
            <a:spLocks noGrp="1"/>
          </p:cNvSpPr>
          <p:nvPr>
            <p:ph type="title"/>
          </p:nvPr>
        </p:nvSpPr>
        <p:spPr>
          <a:xfrm>
            <a:off x="838200" y="365125"/>
            <a:ext cx="10515600" cy="1325563"/>
          </a:xfrm>
          <a:prstGeom prst="rect">
            <a:avLst/>
          </a:prstGeom>
          <a:effectLst>
            <a:outerShdw blurRad="165100" dist="63500" dir="5400000" algn="tl" rotWithShape="0">
              <a:prstClr val="black">
                <a:alpha val="68000"/>
              </a:prstClr>
            </a:outerShdw>
          </a:effectLst>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CFC2937-F4EE-4D41-86BC-3B87B8606A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D7FB9448-5C73-4DA4-8AD2-65D9111671A5}"/>
              </a:ext>
            </a:extLst>
          </p:cNvPr>
          <p:cNvSpPr>
            <a:spLocks noGrp="1"/>
          </p:cNvSpPr>
          <p:nvPr>
            <p:ph type="sldNum" sz="quarter" idx="4"/>
          </p:nvPr>
        </p:nvSpPr>
        <p:spPr>
          <a:xfrm>
            <a:off x="11621387" y="365125"/>
            <a:ext cx="455428" cy="365125"/>
          </a:xfrm>
          <a:prstGeom prst="rect">
            <a:avLst/>
          </a:prstGeom>
        </p:spPr>
        <p:txBody>
          <a:bodyPr vert="horz" lIns="91440" tIns="45720" rIns="91440" bIns="45720" rtlCol="0" anchor="ctr"/>
          <a:lstStyle>
            <a:lvl1pPr algn="r">
              <a:defRPr sz="1200">
                <a:solidFill>
                  <a:schemeClr val="bg1"/>
                </a:solidFill>
              </a:defRPr>
            </a:lvl1pPr>
          </a:lstStyle>
          <a:p>
            <a:fld id="{E9D195F2-2CCD-4893-843B-B6033423D2F0}" type="slidenum">
              <a:rPr lang="en-US" smtClean="0"/>
              <a:t>‹#›</a:t>
            </a:fld>
            <a:endParaRPr lang="en-US"/>
          </a:p>
        </p:txBody>
      </p:sp>
    </p:spTree>
    <p:extLst>
      <p:ext uri="{BB962C8B-B14F-4D97-AF65-F5344CB8AC3E}">
        <p14:creationId xmlns:p14="http://schemas.microsoft.com/office/powerpoint/2010/main" val="558389847"/>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Lst>
  <p:txStyles>
    <p:titleStyle>
      <a:lvl1pPr algn="l" defTabSz="914400" rtl="0" eaLnBrk="1" latinLnBrk="0" hangingPunct="1">
        <a:lnSpc>
          <a:spcPct val="90000"/>
        </a:lnSpc>
        <a:spcBef>
          <a:spcPct val="0"/>
        </a:spcBef>
        <a:buNone/>
        <a:defRPr sz="4400" kern="1200">
          <a:solidFill>
            <a:schemeClr val="bg1"/>
          </a:solidFill>
          <a:latin typeface="Georgia Pro Semibold" panose="02040702050405020303" pitchFamily="18" charset="0"/>
          <a:ea typeface="+mj-ea"/>
          <a:cs typeface="+mj-cs"/>
        </a:defRPr>
      </a:lvl1pPr>
    </p:titleStyle>
    <p:bodyStyle>
      <a:lvl1pPr marL="228600" indent="-228600" algn="l" defTabSz="914400" rtl="0" eaLnBrk="1" latinLnBrk="0" hangingPunct="1">
        <a:lnSpc>
          <a:spcPct val="100000"/>
        </a:lnSpc>
        <a:spcBef>
          <a:spcPts val="1000"/>
        </a:spcBef>
        <a:buSzPct val="65000"/>
        <a:buFont typeface="Wingdings" panose="05000000000000000000" pitchFamily="2" charset="2"/>
        <a:buChar char="§"/>
        <a:defRPr sz="2800" kern="1200">
          <a:solidFill>
            <a:schemeClr val="bg1"/>
          </a:solidFill>
          <a:latin typeface="+mn-lt"/>
          <a:ea typeface="+mn-ea"/>
          <a:cs typeface="+mn-cs"/>
        </a:defRPr>
      </a:lvl1pPr>
      <a:lvl2pPr marL="685800" indent="-228600" algn="l" defTabSz="914400" rtl="0" eaLnBrk="1" latinLnBrk="0" hangingPunct="1">
        <a:lnSpc>
          <a:spcPct val="100000"/>
        </a:lnSpc>
        <a:spcBef>
          <a:spcPts val="500"/>
        </a:spcBef>
        <a:buSzPct val="65000"/>
        <a:buFont typeface="Wingdings" panose="05000000000000000000" pitchFamily="2" charset="2"/>
        <a:buChar char="§"/>
        <a:defRPr sz="2400" kern="1200">
          <a:solidFill>
            <a:schemeClr val="bg1"/>
          </a:solidFill>
          <a:latin typeface="+mn-lt"/>
          <a:ea typeface="+mn-ea"/>
          <a:cs typeface="+mn-cs"/>
        </a:defRPr>
      </a:lvl2pPr>
      <a:lvl3pPr marL="1143000" indent="-228600" algn="l" defTabSz="914400" rtl="0" eaLnBrk="1" latinLnBrk="0" hangingPunct="1">
        <a:lnSpc>
          <a:spcPct val="100000"/>
        </a:lnSpc>
        <a:spcBef>
          <a:spcPts val="500"/>
        </a:spcBef>
        <a:buSzPct val="65000"/>
        <a:buFont typeface="Wingdings" panose="05000000000000000000" pitchFamily="2" charset="2"/>
        <a:buChar char="§"/>
        <a:defRPr sz="2000" kern="1200">
          <a:solidFill>
            <a:schemeClr val="bg1"/>
          </a:solidFill>
          <a:latin typeface="+mn-lt"/>
          <a:ea typeface="+mn-ea"/>
          <a:cs typeface="+mn-cs"/>
        </a:defRPr>
      </a:lvl3pPr>
      <a:lvl4pPr marL="1600200" indent="-228600" algn="l" defTabSz="914400" rtl="0" eaLnBrk="1" latinLnBrk="0" hangingPunct="1">
        <a:lnSpc>
          <a:spcPct val="100000"/>
        </a:lnSpc>
        <a:spcBef>
          <a:spcPts val="500"/>
        </a:spcBef>
        <a:buSzPct val="65000"/>
        <a:buFont typeface="Wingdings" panose="05000000000000000000" pitchFamily="2" charset="2"/>
        <a:buChar char="§"/>
        <a:defRPr sz="1800" kern="1200">
          <a:solidFill>
            <a:schemeClr val="bg1"/>
          </a:solidFill>
          <a:latin typeface="+mn-lt"/>
          <a:ea typeface="+mn-ea"/>
          <a:cs typeface="+mn-cs"/>
        </a:defRPr>
      </a:lvl4pPr>
      <a:lvl5pPr marL="2057400" indent="-228600" algn="l" defTabSz="914400" rtl="0" eaLnBrk="1" latinLnBrk="0" hangingPunct="1">
        <a:lnSpc>
          <a:spcPct val="100000"/>
        </a:lnSpc>
        <a:spcBef>
          <a:spcPts val="500"/>
        </a:spcBef>
        <a:buSzPct val="65000"/>
        <a:buFont typeface="Wingdings" panose="05000000000000000000" pitchFamily="2"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image" Target="../media/image51.pn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s/_rels/slide1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53.png"/></Relationships>
</file>

<file path=ppt/slides/_rels/slide1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hyperlink" Target="https://3dhp.nationalmap.gov/" TargetMode="External"/><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0.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61.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62.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63.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65.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jpe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67.png"/></Relationships>
</file>

<file path=ppt/slides/_rels/slide2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3.xml"/><Relationship Id="rId1" Type="http://schemas.openxmlformats.org/officeDocument/2006/relationships/slideLayout" Target="../slideLayouts/slideLayout11.xml"/><Relationship Id="rId5" Type="http://schemas.openxmlformats.org/officeDocument/2006/relationships/image" Target="../media/image72.gif"/><Relationship Id="rId4" Type="http://schemas.openxmlformats.org/officeDocument/2006/relationships/hyperlink" Target="mailto:critmiller@usgs.go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7" Type="http://schemas.microsoft.com/office/2007/relationships/hdphoto" Target="../media/hdphoto2.wdp"/><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jpeg"/></Relationships>
</file>

<file path=ppt/slides/_rels/slide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9.jpeg"/><Relationship Id="rId7" Type="http://schemas.openxmlformats.org/officeDocument/2006/relationships/hyperlink" Target="http://viewer.nationalmap.gov/services" TargetMode="External"/><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hyperlink" Target="https://www.usgs.gov/national-hydrography/access-national-hydrography-products" TargetMode="External"/><Relationship Id="rId5" Type="http://schemas.openxmlformats.org/officeDocument/2006/relationships/image" Target="../media/image31.png"/><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jpeg"/></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41.png"/><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5BCF4-75D9-B96F-CE28-4404C320B918}"/>
              </a:ext>
            </a:extLst>
          </p:cNvPr>
          <p:cNvSpPr>
            <a:spLocks noGrp="1"/>
          </p:cNvSpPr>
          <p:nvPr>
            <p:ph type="ctrTitle"/>
          </p:nvPr>
        </p:nvSpPr>
        <p:spPr>
          <a:xfrm>
            <a:off x="1018952" y="274571"/>
            <a:ext cx="10154093" cy="3633399"/>
          </a:xfrm>
        </p:spPr>
        <p:txBody>
          <a:bodyPr/>
          <a:lstStyle/>
          <a:p>
            <a:r>
              <a:rPr lang="en-US" dirty="0"/>
              <a:t>Dive into USGS Hydrography</a:t>
            </a:r>
          </a:p>
        </p:txBody>
      </p:sp>
      <p:sp>
        <p:nvSpPr>
          <p:cNvPr id="3" name="Subtitle 2">
            <a:extLst>
              <a:ext uri="{FF2B5EF4-FFF2-40B4-BE49-F238E27FC236}">
                <a16:creationId xmlns:a16="http://schemas.microsoft.com/office/drawing/2014/main" id="{AE311EAB-9BE3-C859-82E3-F5595C3D8F29}"/>
              </a:ext>
            </a:extLst>
          </p:cNvPr>
          <p:cNvSpPr>
            <a:spLocks noGrp="1"/>
          </p:cNvSpPr>
          <p:nvPr>
            <p:ph type="subTitle" idx="1"/>
          </p:nvPr>
        </p:nvSpPr>
        <p:spPr>
          <a:xfrm>
            <a:off x="2808512" y="5432713"/>
            <a:ext cx="9144000" cy="1150715"/>
          </a:xfrm>
        </p:spPr>
        <p:txBody>
          <a:bodyPr/>
          <a:lstStyle/>
          <a:p>
            <a:pPr algn="r"/>
            <a:r>
              <a:rPr lang="en-US" sz="2800" dirty="0"/>
              <a:t>Cynthia Ritmiller</a:t>
            </a:r>
          </a:p>
          <a:p>
            <a:pPr algn="r"/>
            <a:r>
              <a:rPr lang="en-US" sz="2800" dirty="0"/>
              <a:t>National Map Liaison</a:t>
            </a:r>
          </a:p>
        </p:txBody>
      </p:sp>
    </p:spTree>
    <p:extLst>
      <p:ext uri="{BB962C8B-B14F-4D97-AF65-F5344CB8AC3E}">
        <p14:creationId xmlns:p14="http://schemas.microsoft.com/office/powerpoint/2010/main" val="18012339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71" name="Google Shape;671;p89"/>
          <p:cNvSpPr txBox="1">
            <a:spLocks noGrp="1"/>
          </p:cNvSpPr>
          <p:nvPr>
            <p:ph type="title"/>
          </p:nvPr>
        </p:nvSpPr>
        <p:spPr>
          <a:xfrm>
            <a:off x="504788" y="194636"/>
            <a:ext cx="9027239" cy="672303"/>
          </a:xfrm>
          <a:prstGeom prst="rect">
            <a:avLst/>
          </a:prstGeom>
          <a:noFill/>
          <a:ln>
            <a:noFill/>
          </a:ln>
        </p:spPr>
        <p:txBody>
          <a:bodyPr spcFirstLastPara="1" vert="horz" wrap="square" lIns="91425" tIns="91425" rIns="91425" bIns="91425" rtlCol="0" anchor="b" anchorCtr="0">
            <a:noAutofit/>
          </a:bodyPr>
          <a:lstStyle/>
          <a:p>
            <a:r>
              <a:rPr lang="en" sz="3400" dirty="0">
                <a:solidFill>
                  <a:schemeClr val="bg1"/>
                </a:solidFill>
                <a:latin typeface="+mj-lt"/>
                <a:ea typeface="+mj-ea"/>
                <a:cs typeface="+mj-cs"/>
                <a:rtl val="0"/>
              </a:rPr>
              <a:t>NHDPlus HR Rasters</a:t>
            </a:r>
            <a:endParaRPr sz="3400" dirty="0">
              <a:solidFill>
                <a:schemeClr val="bg1"/>
              </a:solidFill>
              <a:latin typeface="+mj-lt"/>
              <a:ea typeface="+mj-ea"/>
              <a:cs typeface="+mj-cs"/>
              <a:rtl val="0"/>
            </a:endParaRPr>
          </a:p>
        </p:txBody>
      </p:sp>
      <p:grpSp>
        <p:nvGrpSpPr>
          <p:cNvPr id="12" name="Group 11">
            <a:extLst>
              <a:ext uri="{FF2B5EF4-FFF2-40B4-BE49-F238E27FC236}">
                <a16:creationId xmlns:a16="http://schemas.microsoft.com/office/drawing/2014/main" id="{4E353A2A-39FB-6A63-DF47-95D7997159BF}"/>
              </a:ext>
            </a:extLst>
          </p:cNvPr>
          <p:cNvGrpSpPr/>
          <p:nvPr/>
        </p:nvGrpSpPr>
        <p:grpSpPr>
          <a:xfrm>
            <a:off x="601044" y="771251"/>
            <a:ext cx="10738350" cy="5506719"/>
            <a:chOff x="3163313" y="2087246"/>
            <a:chExt cx="8875066" cy="4514782"/>
          </a:xfrm>
        </p:grpSpPr>
        <p:grpSp>
          <p:nvGrpSpPr>
            <p:cNvPr id="9" name="Group 8">
              <a:extLst>
                <a:ext uri="{FF2B5EF4-FFF2-40B4-BE49-F238E27FC236}">
                  <a16:creationId xmlns:a16="http://schemas.microsoft.com/office/drawing/2014/main" id="{39108A24-3719-2C34-5ACF-58B2670DDB93}"/>
                </a:ext>
              </a:extLst>
            </p:cNvPr>
            <p:cNvGrpSpPr/>
            <p:nvPr/>
          </p:nvGrpSpPr>
          <p:grpSpPr>
            <a:xfrm>
              <a:off x="3213940" y="2087246"/>
              <a:ext cx="8813231" cy="2275904"/>
              <a:chOff x="1674700" y="1401446"/>
              <a:chExt cx="8813231" cy="2275904"/>
            </a:xfrm>
          </p:grpSpPr>
          <p:pic>
            <p:nvPicPr>
              <p:cNvPr id="665" name="Google Shape;665;p89"/>
              <p:cNvPicPr preferRelativeResize="0"/>
              <p:nvPr/>
            </p:nvPicPr>
            <p:blipFill>
              <a:blip r:embed="rId3">
                <a:alphaModFix/>
              </a:blip>
              <a:stretch>
                <a:fillRect/>
              </a:stretch>
            </p:blipFill>
            <p:spPr>
              <a:xfrm>
                <a:off x="8701816" y="1779010"/>
                <a:ext cx="1786115" cy="1887436"/>
              </a:xfrm>
              <a:prstGeom prst="rect">
                <a:avLst/>
              </a:prstGeom>
              <a:noFill/>
              <a:ln w="9525" cap="flat" cmpd="sng">
                <a:solidFill>
                  <a:schemeClr val="dk2"/>
                </a:solidFill>
                <a:prstDash val="solid"/>
                <a:round/>
                <a:headEnd type="none" w="sm" len="sm"/>
                <a:tailEnd type="none" w="sm" len="sm"/>
              </a:ln>
            </p:spPr>
          </p:pic>
          <p:grpSp>
            <p:nvGrpSpPr>
              <p:cNvPr id="7" name="Group 6">
                <a:extLst>
                  <a:ext uri="{FF2B5EF4-FFF2-40B4-BE49-F238E27FC236}">
                    <a16:creationId xmlns:a16="http://schemas.microsoft.com/office/drawing/2014/main" id="{C6A47297-DF5F-D04E-228A-AC8847DC1282}"/>
                  </a:ext>
                </a:extLst>
              </p:cNvPr>
              <p:cNvGrpSpPr/>
              <p:nvPr/>
            </p:nvGrpSpPr>
            <p:grpSpPr>
              <a:xfrm>
                <a:off x="1674700" y="1401446"/>
                <a:ext cx="8678500" cy="2275904"/>
                <a:chOff x="1674700" y="1401446"/>
                <a:chExt cx="8678500" cy="2275904"/>
              </a:xfrm>
            </p:grpSpPr>
            <p:pic>
              <p:nvPicPr>
                <p:cNvPr id="669" name="Google Shape;669;p89"/>
                <p:cNvPicPr preferRelativeResize="0"/>
                <p:nvPr/>
              </p:nvPicPr>
              <p:blipFill>
                <a:blip r:embed="rId4">
                  <a:alphaModFix/>
                </a:blip>
                <a:stretch>
                  <a:fillRect/>
                </a:stretch>
              </p:blipFill>
              <p:spPr>
                <a:xfrm>
                  <a:off x="5164881" y="1774720"/>
                  <a:ext cx="1723630" cy="1897055"/>
                </a:xfrm>
                <a:prstGeom prst="rect">
                  <a:avLst/>
                </a:prstGeom>
                <a:noFill/>
                <a:ln w="9525" cap="flat" cmpd="sng">
                  <a:solidFill>
                    <a:schemeClr val="dk2"/>
                  </a:solidFill>
                  <a:prstDash val="solid"/>
                  <a:round/>
                  <a:headEnd type="none" w="sm" len="sm"/>
                  <a:tailEnd type="none" w="sm" len="sm"/>
                </a:ln>
              </p:spPr>
            </p:pic>
            <p:pic>
              <p:nvPicPr>
                <p:cNvPr id="670" name="Google Shape;670;p89"/>
                <p:cNvPicPr preferRelativeResize="0"/>
                <p:nvPr/>
              </p:nvPicPr>
              <p:blipFill>
                <a:blip r:embed="rId5">
                  <a:alphaModFix/>
                </a:blip>
                <a:stretch>
                  <a:fillRect/>
                </a:stretch>
              </p:blipFill>
              <p:spPr>
                <a:xfrm>
                  <a:off x="1674701" y="1781867"/>
                  <a:ext cx="1745399" cy="1882758"/>
                </a:xfrm>
                <a:prstGeom prst="rect">
                  <a:avLst/>
                </a:prstGeom>
                <a:noFill/>
                <a:ln w="9525" cap="flat" cmpd="sng">
                  <a:solidFill>
                    <a:schemeClr val="dk2"/>
                  </a:solidFill>
                  <a:prstDash val="solid"/>
                  <a:round/>
                  <a:headEnd type="none" w="sm" len="sm"/>
                  <a:tailEnd type="none" w="sm" len="sm"/>
                </a:ln>
              </p:spPr>
            </p:pic>
            <p:sp>
              <p:nvSpPr>
                <p:cNvPr id="672" name="Google Shape;672;p89"/>
                <p:cNvSpPr txBox="1"/>
                <p:nvPr/>
              </p:nvSpPr>
              <p:spPr>
                <a:xfrm>
                  <a:off x="1674700" y="1406600"/>
                  <a:ext cx="1507800" cy="694200"/>
                </a:xfrm>
                <a:prstGeom prst="rect">
                  <a:avLst/>
                </a:prstGeom>
                <a:noFill/>
                <a:ln>
                  <a:noFill/>
                </a:ln>
              </p:spPr>
              <p:txBody>
                <a:bodyPr spcFirstLastPara="1" wrap="square" lIns="91425" tIns="91425" rIns="91425" bIns="91425" anchor="t" anchorCtr="0">
                  <a:noAutofit/>
                </a:bodyPr>
                <a:lstStyle/>
                <a:p>
                  <a:pPr>
                    <a:spcBef>
                      <a:spcPts val="0"/>
                    </a:spcBef>
                    <a:spcAft>
                      <a:spcPts val="0"/>
                    </a:spcAft>
                    <a:buNone/>
                  </a:pPr>
                  <a:r>
                    <a:rPr lang="en" sz="1600" b="1" dirty="0">
                      <a:solidFill>
                        <a:schemeClr val="bg1"/>
                      </a:solidFill>
                      <a:latin typeface="Calibri"/>
                      <a:ea typeface="Calibri"/>
                      <a:cs typeface="Calibri"/>
                      <a:sym typeface="Calibri"/>
                    </a:rPr>
                    <a:t>cat.tif</a:t>
                  </a:r>
                  <a:endParaRPr sz="1600" b="1" dirty="0">
                    <a:solidFill>
                      <a:schemeClr val="bg1"/>
                    </a:solidFill>
                    <a:latin typeface="Calibri"/>
                    <a:ea typeface="Calibri"/>
                    <a:cs typeface="Calibri"/>
                    <a:sym typeface="Calibri"/>
                  </a:endParaRPr>
                </a:p>
                <a:p>
                  <a:pPr>
                    <a:spcBef>
                      <a:spcPts val="0"/>
                    </a:spcBef>
                    <a:spcAft>
                      <a:spcPts val="0"/>
                    </a:spcAft>
                    <a:buNone/>
                  </a:pPr>
                  <a:endParaRPr b="1" dirty="0">
                    <a:solidFill>
                      <a:schemeClr val="bg1"/>
                    </a:solidFill>
                    <a:latin typeface="Calibri"/>
                    <a:ea typeface="Calibri"/>
                    <a:cs typeface="Calibri"/>
                    <a:sym typeface="Calibri"/>
                  </a:endParaRPr>
                </a:p>
              </p:txBody>
            </p:sp>
            <p:sp>
              <p:nvSpPr>
                <p:cNvPr id="673" name="Google Shape;673;p89"/>
                <p:cNvSpPr txBox="1"/>
                <p:nvPr/>
              </p:nvSpPr>
              <p:spPr>
                <a:xfrm>
                  <a:off x="5208425" y="1406600"/>
                  <a:ext cx="2048400" cy="694200"/>
                </a:xfrm>
                <a:prstGeom prst="rect">
                  <a:avLst/>
                </a:prstGeom>
                <a:noFill/>
                <a:ln>
                  <a:noFill/>
                </a:ln>
              </p:spPr>
              <p:txBody>
                <a:bodyPr spcFirstLastPara="1" wrap="square" lIns="91425" tIns="91425" rIns="91425" bIns="91425" anchor="t" anchorCtr="0">
                  <a:noAutofit/>
                </a:bodyPr>
                <a:lstStyle/>
                <a:p>
                  <a:pPr>
                    <a:spcBef>
                      <a:spcPts val="0"/>
                    </a:spcBef>
                    <a:spcAft>
                      <a:spcPts val="0"/>
                    </a:spcAft>
                    <a:buNone/>
                  </a:pPr>
                  <a:r>
                    <a:rPr lang="en" sz="1600" b="1">
                      <a:solidFill>
                        <a:schemeClr val="bg1"/>
                      </a:solidFill>
                      <a:latin typeface="Calibri"/>
                      <a:ea typeface="Calibri"/>
                      <a:cs typeface="Calibri"/>
                      <a:sym typeface="Calibri"/>
                    </a:rPr>
                    <a:t>elev_cm.tif</a:t>
                  </a:r>
                  <a:endParaRPr sz="1600" b="1">
                    <a:solidFill>
                      <a:schemeClr val="bg1"/>
                    </a:solidFill>
                    <a:latin typeface="Calibri"/>
                    <a:ea typeface="Calibri"/>
                    <a:cs typeface="Calibri"/>
                    <a:sym typeface="Calibri"/>
                  </a:endParaRPr>
                </a:p>
              </p:txBody>
            </p:sp>
            <p:pic>
              <p:nvPicPr>
                <p:cNvPr id="675" name="Google Shape;675;p89"/>
                <p:cNvPicPr preferRelativeResize="0"/>
                <p:nvPr/>
              </p:nvPicPr>
              <p:blipFill>
                <a:blip r:embed="rId6">
                  <a:alphaModFix/>
                </a:blip>
                <a:stretch>
                  <a:fillRect/>
                </a:stretch>
              </p:blipFill>
              <p:spPr>
                <a:xfrm>
                  <a:off x="6894226" y="1776205"/>
                  <a:ext cx="1799133" cy="1895363"/>
                </a:xfrm>
                <a:prstGeom prst="rect">
                  <a:avLst/>
                </a:prstGeom>
                <a:noFill/>
                <a:ln w="9525" cap="flat" cmpd="sng">
                  <a:solidFill>
                    <a:schemeClr val="dk2"/>
                  </a:solidFill>
                  <a:prstDash val="solid"/>
                  <a:round/>
                  <a:headEnd type="none" w="sm" len="sm"/>
                  <a:tailEnd type="none" w="sm" len="sm"/>
                </a:ln>
              </p:spPr>
            </p:pic>
            <p:sp>
              <p:nvSpPr>
                <p:cNvPr id="676" name="Google Shape;676;p89"/>
                <p:cNvSpPr txBox="1"/>
                <p:nvPr/>
              </p:nvSpPr>
              <p:spPr>
                <a:xfrm>
                  <a:off x="6957211" y="1401446"/>
                  <a:ext cx="1799158" cy="513392"/>
                </a:xfrm>
                <a:prstGeom prst="rect">
                  <a:avLst/>
                </a:prstGeom>
                <a:noFill/>
                <a:ln>
                  <a:noFill/>
                </a:ln>
              </p:spPr>
              <p:txBody>
                <a:bodyPr spcFirstLastPara="1" wrap="square" lIns="91425" tIns="91425" rIns="91425" bIns="91425" anchor="t" anchorCtr="0">
                  <a:noAutofit/>
                </a:bodyPr>
                <a:lstStyle/>
                <a:p>
                  <a:pPr>
                    <a:spcBef>
                      <a:spcPts val="0"/>
                    </a:spcBef>
                    <a:spcAft>
                      <a:spcPts val="0"/>
                    </a:spcAft>
                    <a:buNone/>
                  </a:pPr>
                  <a:r>
                    <a:rPr lang="en" sz="1600" b="1">
                      <a:solidFill>
                        <a:schemeClr val="bg1"/>
                      </a:solidFill>
                      <a:latin typeface="Calibri"/>
                      <a:ea typeface="Calibri"/>
                      <a:cs typeface="Calibri"/>
                      <a:sym typeface="Calibri"/>
                    </a:rPr>
                    <a:t>fac.tif</a:t>
                  </a:r>
                  <a:endParaRPr sz="1600" b="1">
                    <a:solidFill>
                      <a:schemeClr val="bg1"/>
                    </a:solidFill>
                    <a:latin typeface="Calibri"/>
                    <a:ea typeface="Calibri"/>
                    <a:cs typeface="Calibri"/>
                    <a:sym typeface="Calibri"/>
                  </a:endParaRPr>
                </a:p>
              </p:txBody>
            </p:sp>
            <p:pic>
              <p:nvPicPr>
                <p:cNvPr id="678" name="Google Shape;678;p89"/>
                <p:cNvPicPr preferRelativeResize="0"/>
                <p:nvPr/>
              </p:nvPicPr>
              <p:blipFill rotWithShape="1">
                <a:blip r:embed="rId7">
                  <a:alphaModFix/>
                </a:blip>
                <a:srcRect/>
                <a:stretch/>
              </p:blipFill>
              <p:spPr>
                <a:xfrm>
                  <a:off x="3419804" y="1780348"/>
                  <a:ext cx="1745375" cy="1897002"/>
                </a:xfrm>
                <a:prstGeom prst="rect">
                  <a:avLst/>
                </a:prstGeom>
                <a:noFill/>
                <a:ln w="9525" cap="flat" cmpd="sng">
                  <a:solidFill>
                    <a:schemeClr val="dk2"/>
                  </a:solidFill>
                  <a:prstDash val="solid"/>
                  <a:round/>
                  <a:headEnd type="none" w="sm" len="sm"/>
                  <a:tailEnd type="none" w="sm" len="sm"/>
                </a:ln>
              </p:spPr>
            </p:pic>
            <p:sp>
              <p:nvSpPr>
                <p:cNvPr id="679" name="Google Shape;679;p89"/>
                <p:cNvSpPr txBox="1"/>
                <p:nvPr/>
              </p:nvSpPr>
              <p:spPr>
                <a:xfrm>
                  <a:off x="3420100" y="1422975"/>
                  <a:ext cx="1097400" cy="411000"/>
                </a:xfrm>
                <a:prstGeom prst="rect">
                  <a:avLst/>
                </a:prstGeom>
                <a:noFill/>
                <a:ln>
                  <a:noFill/>
                </a:ln>
              </p:spPr>
              <p:txBody>
                <a:bodyPr spcFirstLastPara="1" wrap="square" lIns="91425" tIns="91425" rIns="91425" bIns="91425" anchor="t" anchorCtr="0">
                  <a:noAutofit/>
                </a:bodyPr>
                <a:lstStyle/>
                <a:p>
                  <a:pPr>
                    <a:spcBef>
                      <a:spcPts val="0"/>
                    </a:spcBef>
                    <a:spcAft>
                      <a:spcPts val="0"/>
                    </a:spcAft>
                    <a:buNone/>
                  </a:pPr>
                  <a:r>
                    <a:rPr lang="en" sz="1600" b="1">
                      <a:solidFill>
                        <a:schemeClr val="bg1"/>
                      </a:solidFill>
                      <a:latin typeface="Calibri"/>
                      <a:ea typeface="Calibri"/>
                      <a:cs typeface="Calibri"/>
                      <a:sym typeface="Calibri"/>
                    </a:rPr>
                    <a:t>catseed.tif</a:t>
                  </a:r>
                  <a:endParaRPr sz="1600" b="1">
                    <a:solidFill>
                      <a:schemeClr val="bg1"/>
                    </a:solidFill>
                    <a:latin typeface="Calibri"/>
                    <a:ea typeface="Calibri"/>
                    <a:cs typeface="Calibri"/>
                    <a:sym typeface="Calibri"/>
                  </a:endParaRPr>
                </a:p>
              </p:txBody>
            </p:sp>
            <p:sp>
              <p:nvSpPr>
                <p:cNvPr id="681" name="Google Shape;681;p89"/>
                <p:cNvSpPr txBox="1"/>
                <p:nvPr/>
              </p:nvSpPr>
              <p:spPr>
                <a:xfrm>
                  <a:off x="8700800" y="1406600"/>
                  <a:ext cx="1652400" cy="694200"/>
                </a:xfrm>
                <a:prstGeom prst="rect">
                  <a:avLst/>
                </a:prstGeom>
                <a:noFill/>
                <a:ln>
                  <a:noFill/>
                </a:ln>
              </p:spPr>
              <p:txBody>
                <a:bodyPr spcFirstLastPara="1" wrap="square" lIns="91425" tIns="91425" rIns="91425" bIns="91425" anchor="t" anchorCtr="0">
                  <a:noAutofit/>
                </a:bodyPr>
                <a:lstStyle/>
                <a:p>
                  <a:pPr>
                    <a:spcBef>
                      <a:spcPts val="0"/>
                    </a:spcBef>
                    <a:spcAft>
                      <a:spcPts val="0"/>
                    </a:spcAft>
                    <a:buNone/>
                  </a:pPr>
                  <a:r>
                    <a:rPr lang="en" sz="1600" b="1">
                      <a:solidFill>
                        <a:schemeClr val="bg1"/>
                      </a:solidFill>
                      <a:latin typeface="Calibri"/>
                      <a:ea typeface="Calibri"/>
                      <a:cs typeface="Calibri"/>
                      <a:sym typeface="Calibri"/>
                    </a:rPr>
                    <a:t>fdr.tif</a:t>
                  </a:r>
                  <a:endParaRPr sz="1600" b="1">
                    <a:solidFill>
                      <a:schemeClr val="bg1"/>
                    </a:solidFill>
                    <a:latin typeface="Calibri"/>
                    <a:ea typeface="Calibri"/>
                    <a:cs typeface="Calibri"/>
                    <a:sym typeface="Calibri"/>
                  </a:endParaRPr>
                </a:p>
              </p:txBody>
            </p:sp>
          </p:grpSp>
        </p:grpSp>
        <p:grpSp>
          <p:nvGrpSpPr>
            <p:cNvPr id="8" name="Group 7">
              <a:extLst>
                <a:ext uri="{FF2B5EF4-FFF2-40B4-BE49-F238E27FC236}">
                  <a16:creationId xmlns:a16="http://schemas.microsoft.com/office/drawing/2014/main" id="{B0435A7D-FF61-43F6-2206-46A7ACD733EA}"/>
                </a:ext>
              </a:extLst>
            </p:cNvPr>
            <p:cNvGrpSpPr/>
            <p:nvPr/>
          </p:nvGrpSpPr>
          <p:grpSpPr>
            <a:xfrm>
              <a:off x="3163313" y="4332700"/>
              <a:ext cx="8875066" cy="2269328"/>
              <a:chOff x="1608833" y="4332700"/>
              <a:chExt cx="8875066" cy="2269328"/>
            </a:xfrm>
          </p:grpSpPr>
          <p:pic>
            <p:nvPicPr>
              <p:cNvPr id="666" name="Google Shape;666;p89"/>
              <p:cNvPicPr preferRelativeResize="0"/>
              <p:nvPr/>
            </p:nvPicPr>
            <p:blipFill>
              <a:blip r:embed="rId8">
                <a:alphaModFix/>
              </a:blip>
              <a:stretch>
                <a:fillRect/>
              </a:stretch>
            </p:blipFill>
            <p:spPr>
              <a:xfrm>
                <a:off x="5229101" y="4707926"/>
                <a:ext cx="1745375" cy="1886345"/>
              </a:xfrm>
              <a:prstGeom prst="rect">
                <a:avLst/>
              </a:prstGeom>
              <a:noFill/>
              <a:ln w="9525" cap="flat" cmpd="sng">
                <a:solidFill>
                  <a:schemeClr val="dk2"/>
                </a:solidFill>
                <a:prstDash val="solid"/>
                <a:round/>
                <a:headEnd type="none" w="sm" len="sm"/>
                <a:tailEnd type="none" w="sm" len="sm"/>
              </a:ln>
            </p:spPr>
          </p:pic>
          <p:pic>
            <p:nvPicPr>
              <p:cNvPr id="667" name="Google Shape;667;p89"/>
              <p:cNvPicPr preferRelativeResize="0"/>
              <p:nvPr/>
            </p:nvPicPr>
            <p:blipFill>
              <a:blip r:embed="rId9">
                <a:alphaModFix/>
              </a:blip>
              <a:stretch>
                <a:fillRect/>
              </a:stretch>
            </p:blipFill>
            <p:spPr>
              <a:xfrm>
                <a:off x="3462516" y="4707960"/>
                <a:ext cx="1745375" cy="1893348"/>
              </a:xfrm>
              <a:prstGeom prst="rect">
                <a:avLst/>
              </a:prstGeom>
              <a:noFill/>
              <a:ln w="9525" cap="flat" cmpd="sng">
                <a:solidFill>
                  <a:schemeClr val="dk2"/>
                </a:solidFill>
                <a:prstDash val="solid"/>
                <a:round/>
                <a:headEnd type="none" w="sm" len="sm"/>
                <a:tailEnd type="none" w="sm" len="sm"/>
              </a:ln>
            </p:spPr>
          </p:pic>
          <p:pic>
            <p:nvPicPr>
              <p:cNvPr id="668" name="Google Shape;668;p89"/>
              <p:cNvPicPr preferRelativeResize="0"/>
              <p:nvPr/>
            </p:nvPicPr>
            <p:blipFill>
              <a:blip r:embed="rId10">
                <a:alphaModFix/>
              </a:blip>
              <a:stretch>
                <a:fillRect/>
              </a:stretch>
            </p:blipFill>
            <p:spPr>
              <a:xfrm>
                <a:off x="1709375" y="4705241"/>
                <a:ext cx="1753700" cy="1891723"/>
              </a:xfrm>
              <a:prstGeom prst="rect">
                <a:avLst/>
              </a:prstGeom>
              <a:noFill/>
              <a:ln w="9525" cap="flat" cmpd="sng">
                <a:solidFill>
                  <a:schemeClr val="dk2"/>
                </a:solidFill>
                <a:prstDash val="solid"/>
                <a:round/>
                <a:headEnd type="none" w="sm" len="sm"/>
                <a:tailEnd type="none" w="sm" len="sm"/>
              </a:ln>
            </p:spPr>
          </p:pic>
          <p:sp>
            <p:nvSpPr>
              <p:cNvPr id="677" name="Google Shape;677;p89"/>
              <p:cNvSpPr txBox="1"/>
              <p:nvPr/>
            </p:nvSpPr>
            <p:spPr>
              <a:xfrm>
                <a:off x="3447600" y="4375150"/>
                <a:ext cx="1797000" cy="456900"/>
              </a:xfrm>
              <a:prstGeom prst="rect">
                <a:avLst/>
              </a:prstGeom>
              <a:noFill/>
              <a:ln>
                <a:noFill/>
              </a:ln>
            </p:spPr>
            <p:txBody>
              <a:bodyPr spcFirstLastPara="1" wrap="square" lIns="91425" tIns="91425" rIns="91425" bIns="91425" anchor="t" anchorCtr="0">
                <a:noAutofit/>
              </a:bodyPr>
              <a:lstStyle/>
              <a:p>
                <a:pPr>
                  <a:spcBef>
                    <a:spcPts val="0"/>
                  </a:spcBef>
                  <a:spcAft>
                    <a:spcPts val="0"/>
                  </a:spcAft>
                  <a:buNone/>
                </a:pPr>
                <a:r>
                  <a:rPr lang="en" sz="1600" b="1">
                    <a:solidFill>
                      <a:schemeClr val="bg1"/>
                    </a:solidFill>
                    <a:latin typeface="Calibri"/>
                    <a:ea typeface="Calibri"/>
                    <a:cs typeface="Calibri"/>
                    <a:sym typeface="Calibri"/>
                  </a:rPr>
                  <a:t>filldepth.tif</a:t>
                </a:r>
                <a:endParaRPr sz="1600" b="1">
                  <a:solidFill>
                    <a:schemeClr val="bg1"/>
                  </a:solidFill>
                  <a:latin typeface="Calibri"/>
                  <a:ea typeface="Calibri"/>
                  <a:cs typeface="Calibri"/>
                  <a:sym typeface="Calibri"/>
                </a:endParaRPr>
              </a:p>
            </p:txBody>
          </p:sp>
          <p:sp>
            <p:nvSpPr>
              <p:cNvPr id="680" name="Google Shape;680;p89"/>
              <p:cNvSpPr txBox="1"/>
              <p:nvPr/>
            </p:nvSpPr>
            <p:spPr>
              <a:xfrm>
                <a:off x="8755975" y="4332700"/>
                <a:ext cx="1435500" cy="411000"/>
              </a:xfrm>
              <a:prstGeom prst="rect">
                <a:avLst/>
              </a:prstGeom>
              <a:noFill/>
              <a:ln>
                <a:noFill/>
              </a:ln>
            </p:spPr>
            <p:txBody>
              <a:bodyPr spcFirstLastPara="1" wrap="square" lIns="91425" tIns="91425" rIns="91425" bIns="91425" anchor="t" anchorCtr="0">
                <a:noAutofit/>
              </a:bodyPr>
              <a:lstStyle/>
              <a:p>
                <a:pPr>
                  <a:spcBef>
                    <a:spcPts val="0"/>
                  </a:spcBef>
                  <a:spcAft>
                    <a:spcPts val="0"/>
                  </a:spcAft>
                  <a:buNone/>
                </a:pPr>
                <a:r>
                  <a:rPr lang="en" sz="1600" b="1">
                    <a:solidFill>
                      <a:schemeClr val="bg1"/>
                    </a:solidFill>
                    <a:latin typeface="Calibri"/>
                    <a:ea typeface="Calibri"/>
                    <a:cs typeface="Calibri"/>
                    <a:sym typeface="Calibri"/>
                  </a:rPr>
                  <a:t>swnet.tif</a:t>
                </a:r>
                <a:endParaRPr sz="1600" b="1">
                  <a:solidFill>
                    <a:schemeClr val="bg1"/>
                  </a:solidFill>
                  <a:latin typeface="Calibri"/>
                  <a:ea typeface="Calibri"/>
                  <a:cs typeface="Calibri"/>
                  <a:sym typeface="Calibri"/>
                </a:endParaRPr>
              </a:p>
            </p:txBody>
          </p:sp>
          <p:sp>
            <p:nvSpPr>
              <p:cNvPr id="682" name="Google Shape;682;p89"/>
              <p:cNvSpPr txBox="1"/>
              <p:nvPr/>
            </p:nvSpPr>
            <p:spPr>
              <a:xfrm>
                <a:off x="1608833" y="4354126"/>
                <a:ext cx="2189700" cy="708300"/>
              </a:xfrm>
              <a:prstGeom prst="rect">
                <a:avLst/>
              </a:prstGeom>
              <a:noFill/>
              <a:ln>
                <a:noFill/>
              </a:ln>
            </p:spPr>
            <p:txBody>
              <a:bodyPr spcFirstLastPara="1" wrap="square" lIns="91425" tIns="91425" rIns="91425" bIns="91425" anchor="t" anchorCtr="0">
                <a:noAutofit/>
              </a:bodyPr>
              <a:lstStyle/>
              <a:p>
                <a:pPr>
                  <a:spcBef>
                    <a:spcPts val="0"/>
                  </a:spcBef>
                  <a:spcAft>
                    <a:spcPts val="0"/>
                  </a:spcAft>
                  <a:buNone/>
                </a:pPr>
                <a:r>
                  <a:rPr lang="en" sz="1600" b="1">
                    <a:solidFill>
                      <a:schemeClr val="bg1"/>
                    </a:solidFill>
                    <a:latin typeface="Calibri"/>
                    <a:ea typeface="Calibri"/>
                    <a:cs typeface="Calibri"/>
                    <a:sym typeface="Calibri"/>
                  </a:rPr>
                  <a:t>fdroverland.tif</a:t>
                </a:r>
                <a:endParaRPr sz="1600" b="1">
                  <a:solidFill>
                    <a:schemeClr val="bg1"/>
                  </a:solidFill>
                  <a:latin typeface="Calibri"/>
                  <a:ea typeface="Calibri"/>
                  <a:cs typeface="Calibri"/>
                  <a:sym typeface="Calibri"/>
                </a:endParaRPr>
              </a:p>
            </p:txBody>
          </p:sp>
          <p:pic>
            <p:nvPicPr>
              <p:cNvPr id="683" name="Google Shape;683;p89"/>
              <p:cNvPicPr preferRelativeResize="0"/>
              <p:nvPr/>
            </p:nvPicPr>
            <p:blipFill>
              <a:blip r:embed="rId11">
                <a:alphaModFix/>
              </a:blip>
              <a:stretch>
                <a:fillRect/>
              </a:stretch>
            </p:blipFill>
            <p:spPr>
              <a:xfrm>
                <a:off x="6953825" y="4706650"/>
                <a:ext cx="1753700" cy="1888860"/>
              </a:xfrm>
              <a:prstGeom prst="rect">
                <a:avLst/>
              </a:prstGeom>
              <a:noFill/>
              <a:ln w="9525" cap="flat" cmpd="sng">
                <a:solidFill>
                  <a:schemeClr val="dk2"/>
                </a:solidFill>
                <a:prstDash val="solid"/>
                <a:round/>
                <a:headEnd type="none" w="sm" len="sm"/>
                <a:tailEnd type="none" w="sm" len="sm"/>
              </a:ln>
            </p:spPr>
          </p:pic>
          <p:sp>
            <p:nvSpPr>
              <p:cNvPr id="684" name="Google Shape;684;p89"/>
              <p:cNvSpPr txBox="1"/>
              <p:nvPr/>
            </p:nvSpPr>
            <p:spPr>
              <a:xfrm>
                <a:off x="6953825" y="4361175"/>
                <a:ext cx="1862400" cy="694200"/>
              </a:xfrm>
              <a:prstGeom prst="rect">
                <a:avLst/>
              </a:prstGeom>
              <a:noFill/>
              <a:ln>
                <a:noFill/>
              </a:ln>
            </p:spPr>
            <p:txBody>
              <a:bodyPr spcFirstLastPara="1" wrap="square" lIns="91425" tIns="91425" rIns="91425" bIns="91425" anchor="t" anchorCtr="0">
                <a:noAutofit/>
              </a:bodyPr>
              <a:lstStyle/>
              <a:p>
                <a:pPr>
                  <a:spcBef>
                    <a:spcPts val="0"/>
                  </a:spcBef>
                  <a:spcAft>
                    <a:spcPts val="0"/>
                  </a:spcAft>
                  <a:buNone/>
                </a:pPr>
                <a:r>
                  <a:rPr lang="en" sz="1600" b="1">
                    <a:solidFill>
                      <a:schemeClr val="bg1"/>
                    </a:solidFill>
                    <a:latin typeface="Calibri"/>
                    <a:ea typeface="Calibri"/>
                    <a:cs typeface="Calibri"/>
                    <a:sym typeface="Calibri"/>
                  </a:rPr>
                  <a:t>shdrelief.jpg</a:t>
                </a:r>
                <a:endParaRPr sz="1600" b="1">
                  <a:solidFill>
                    <a:schemeClr val="bg1"/>
                  </a:solidFill>
                  <a:latin typeface="Calibri"/>
                  <a:ea typeface="Calibri"/>
                  <a:cs typeface="Calibri"/>
                  <a:sym typeface="Calibri"/>
                </a:endParaRPr>
              </a:p>
            </p:txBody>
          </p:sp>
          <p:sp>
            <p:nvSpPr>
              <p:cNvPr id="685" name="Google Shape;685;p89"/>
              <p:cNvSpPr txBox="1"/>
              <p:nvPr/>
            </p:nvSpPr>
            <p:spPr>
              <a:xfrm>
                <a:off x="5208413" y="4361175"/>
                <a:ext cx="1435500" cy="694200"/>
              </a:xfrm>
              <a:prstGeom prst="rect">
                <a:avLst/>
              </a:prstGeom>
              <a:noFill/>
              <a:ln>
                <a:noFill/>
              </a:ln>
            </p:spPr>
            <p:txBody>
              <a:bodyPr spcFirstLastPara="1" wrap="square" lIns="91425" tIns="91425" rIns="91425" bIns="91425" anchor="t" anchorCtr="0">
                <a:noAutofit/>
              </a:bodyPr>
              <a:lstStyle/>
              <a:p>
                <a:pPr>
                  <a:spcBef>
                    <a:spcPts val="0"/>
                  </a:spcBef>
                  <a:spcAft>
                    <a:spcPts val="0"/>
                  </a:spcAft>
                  <a:buNone/>
                </a:pPr>
                <a:r>
                  <a:rPr lang="en" sz="1600" b="1">
                    <a:solidFill>
                      <a:schemeClr val="bg1"/>
                    </a:solidFill>
                    <a:latin typeface="Calibri"/>
                    <a:ea typeface="Calibri"/>
                    <a:cs typeface="Calibri"/>
                    <a:sym typeface="Calibri"/>
                  </a:rPr>
                  <a:t>hydrodem.tif</a:t>
                </a:r>
                <a:endParaRPr sz="1600" b="1">
                  <a:solidFill>
                    <a:schemeClr val="bg1"/>
                  </a:solidFill>
                  <a:latin typeface="Calibri"/>
                  <a:ea typeface="Calibri"/>
                  <a:cs typeface="Calibri"/>
                  <a:sym typeface="Calibri"/>
                </a:endParaRPr>
              </a:p>
            </p:txBody>
          </p:sp>
          <p:pic>
            <p:nvPicPr>
              <p:cNvPr id="686" name="Google Shape;686;p89"/>
              <p:cNvPicPr preferRelativeResize="0"/>
              <p:nvPr/>
            </p:nvPicPr>
            <p:blipFill>
              <a:blip r:embed="rId12">
                <a:alphaModFix/>
              </a:blip>
              <a:stretch>
                <a:fillRect/>
              </a:stretch>
            </p:blipFill>
            <p:spPr>
              <a:xfrm>
                <a:off x="8701815" y="4705729"/>
                <a:ext cx="1782084" cy="1896299"/>
              </a:xfrm>
              <a:prstGeom prst="rect">
                <a:avLst/>
              </a:prstGeom>
              <a:noFill/>
              <a:ln w="9525" cap="flat" cmpd="sng">
                <a:solidFill>
                  <a:schemeClr val="dk2"/>
                </a:solidFill>
                <a:prstDash val="solid"/>
                <a:round/>
                <a:headEnd type="none" w="sm" len="sm"/>
                <a:tailEnd type="none" w="sm" len="sm"/>
              </a:ln>
            </p:spPr>
          </p:pic>
        </p:gr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Shape 65"/>
        <p:cNvGrpSpPr/>
        <p:nvPr/>
      </p:nvGrpSpPr>
      <p:grpSpPr>
        <a:xfrm>
          <a:off x="0" y="0"/>
          <a:ext cx="0" cy="0"/>
          <a:chOff x="0" y="0"/>
          <a:chExt cx="0" cy="0"/>
        </a:xfrm>
      </p:grpSpPr>
      <p:pic>
        <p:nvPicPr>
          <p:cNvPr id="2" name="Picture 2" descr="The 3D Hydrography Program is the surface water component of the 3D National Terrain Model. ">
            <a:extLst>
              <a:ext uri="{FF2B5EF4-FFF2-40B4-BE49-F238E27FC236}">
                <a16:creationId xmlns:a16="http://schemas.microsoft.com/office/drawing/2014/main" id="{9CEB9CE5-E5FB-0677-CE06-8241BCC8760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48878" y="128398"/>
            <a:ext cx="3343121" cy="210492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0D140D12-1063-497E-A36D-3268FCCE8526}"/>
              </a:ext>
            </a:extLst>
          </p:cNvPr>
          <p:cNvPicPr>
            <a:picLocks noChangeAspect="1"/>
          </p:cNvPicPr>
          <p:nvPr/>
        </p:nvPicPr>
        <p:blipFill rotWithShape="1">
          <a:blip r:embed="rId4"/>
          <a:srcRect l="2266" t="3080" r="5283"/>
          <a:stretch>
            <a:fillRect/>
          </a:stretch>
        </p:blipFill>
        <p:spPr>
          <a:xfrm>
            <a:off x="216508" y="1281323"/>
            <a:ext cx="3343121" cy="4034289"/>
          </a:xfrm>
          <a:prstGeom prst="rect">
            <a:avLst/>
          </a:prstGeom>
          <a:effectLst/>
        </p:spPr>
      </p:pic>
      <p:sp>
        <p:nvSpPr>
          <p:cNvPr id="17" name="Shape 160">
            <a:extLst>
              <a:ext uri="{FF2B5EF4-FFF2-40B4-BE49-F238E27FC236}">
                <a16:creationId xmlns:a16="http://schemas.microsoft.com/office/drawing/2014/main" id="{4AD55C52-3CF1-4F5A-AF13-D7DE2B084909}"/>
              </a:ext>
            </a:extLst>
          </p:cNvPr>
          <p:cNvSpPr/>
          <p:nvPr/>
        </p:nvSpPr>
        <p:spPr>
          <a:xfrm>
            <a:off x="3667535" y="2762507"/>
            <a:ext cx="8524466" cy="3966678"/>
          </a:xfrm>
          <a:prstGeom prst="rect">
            <a:avLst/>
          </a:prstGeom>
          <a:noFill/>
          <a:ln>
            <a:noFill/>
          </a:ln>
        </p:spPr>
        <p:txBody>
          <a:bodyPr lIns="91425" tIns="45700" rIns="91425" bIns="45700" anchor="t" anchorCtr="0">
            <a:noAutofit/>
          </a:bodyPr>
          <a:lstStyle/>
          <a:p>
            <a:pPr marL="63500">
              <a:lnSpc>
                <a:spcPct val="110000"/>
              </a:lnSpc>
              <a:spcBef>
                <a:spcPts val="0"/>
              </a:spcBef>
              <a:buClr>
                <a:srgbClr val="493A13"/>
              </a:buClr>
              <a:buSzPct val="75000"/>
              <a:buNone/>
              <a:defRPr/>
            </a:pPr>
            <a:r>
              <a:rPr lang="en-US" sz="2000" dirty="0">
                <a:solidFill>
                  <a:schemeClr val="bg1"/>
                </a:solidFill>
                <a:latin typeface="Arial" panose="020B0604020202020204" pitchFamily="34" charset="0"/>
                <a:cs typeface="Arial" panose="020B0604020202020204" pitchFamily="34" charset="0"/>
                <a:sym typeface="Arial"/>
              </a:rPr>
              <a:t>Derive from and align with 3DEP elevation</a:t>
            </a:r>
          </a:p>
          <a:p>
            <a:pPr marL="63500">
              <a:lnSpc>
                <a:spcPct val="120000"/>
              </a:lnSpc>
              <a:spcBef>
                <a:spcPts val="0"/>
              </a:spcBef>
              <a:buClr>
                <a:srgbClr val="493A13"/>
              </a:buClr>
              <a:buSzPct val="75000"/>
              <a:buNone/>
              <a:defRPr/>
            </a:pPr>
            <a:endParaRPr lang="en-US" sz="800" dirty="0">
              <a:solidFill>
                <a:schemeClr val="bg1"/>
              </a:solidFill>
              <a:latin typeface="Arial" panose="020B0604020202020204" pitchFamily="34" charset="0"/>
              <a:cs typeface="Arial" panose="020B0604020202020204" pitchFamily="34" charset="0"/>
              <a:sym typeface="Arial"/>
            </a:endParaRPr>
          </a:p>
          <a:p>
            <a:pPr marL="63500">
              <a:lnSpc>
                <a:spcPct val="120000"/>
              </a:lnSpc>
              <a:spcBef>
                <a:spcPts val="0"/>
              </a:spcBef>
              <a:buClr>
                <a:srgbClr val="493A13"/>
              </a:buClr>
              <a:buSzPct val="75000"/>
              <a:buNone/>
              <a:defRPr/>
            </a:pPr>
            <a:r>
              <a:rPr lang="en-US" sz="2000" dirty="0">
                <a:solidFill>
                  <a:schemeClr val="bg1"/>
                </a:solidFill>
                <a:latin typeface="Arial" panose="020B0604020202020204" pitchFamily="34" charset="0"/>
                <a:cs typeface="Arial" panose="020B0604020202020204" pitchFamily="34" charset="0"/>
                <a:sym typeface="Arial"/>
              </a:rPr>
              <a:t>Follow 3DEP Best Practices for governance and acquisition </a:t>
            </a:r>
          </a:p>
          <a:p>
            <a:pPr marL="63500">
              <a:lnSpc>
                <a:spcPct val="120000"/>
              </a:lnSpc>
              <a:spcBef>
                <a:spcPts val="0"/>
              </a:spcBef>
              <a:buClr>
                <a:srgbClr val="493A13"/>
              </a:buClr>
              <a:buSzPct val="75000"/>
              <a:buNone/>
              <a:defRPr/>
            </a:pPr>
            <a:endParaRPr lang="en-US" sz="800" b="1" dirty="0">
              <a:solidFill>
                <a:schemeClr val="bg1"/>
              </a:solidFill>
              <a:latin typeface="Arial" panose="020B0604020202020204" pitchFamily="34" charset="0"/>
              <a:cs typeface="Arial" panose="020B0604020202020204" pitchFamily="34" charset="0"/>
              <a:sym typeface="Arial"/>
            </a:endParaRPr>
          </a:p>
          <a:p>
            <a:pPr marL="63500">
              <a:lnSpc>
                <a:spcPct val="120000"/>
              </a:lnSpc>
              <a:spcBef>
                <a:spcPts val="0"/>
              </a:spcBef>
              <a:buClr>
                <a:srgbClr val="493A13"/>
              </a:buClr>
              <a:buSzPct val="75000"/>
              <a:buNone/>
              <a:defRPr/>
            </a:pPr>
            <a:r>
              <a:rPr lang="en-US" sz="2000" b="1" dirty="0">
                <a:solidFill>
                  <a:schemeClr val="bg1"/>
                </a:solidFill>
                <a:latin typeface="Arial" panose="020B0604020202020204" pitchFamily="34" charset="0"/>
                <a:cs typeface="Arial" panose="020B0604020202020204" pitchFamily="34" charset="0"/>
                <a:sym typeface="Arial"/>
              </a:rPr>
              <a:t>Data and systems built for hydrologic applications</a:t>
            </a:r>
          </a:p>
          <a:p>
            <a:pPr marL="63500">
              <a:lnSpc>
                <a:spcPct val="120000"/>
              </a:lnSpc>
              <a:spcBef>
                <a:spcPts val="0"/>
              </a:spcBef>
              <a:buClr>
                <a:srgbClr val="493A13"/>
              </a:buClr>
              <a:buSzPct val="75000"/>
              <a:buNone/>
              <a:defRPr/>
            </a:pPr>
            <a:endParaRPr lang="en-US" sz="800" dirty="0">
              <a:solidFill>
                <a:schemeClr val="bg1"/>
              </a:solidFill>
              <a:latin typeface="Arial" panose="020B0604020202020204" pitchFamily="34" charset="0"/>
              <a:cs typeface="Arial" panose="020B0604020202020204" pitchFamily="34" charset="0"/>
              <a:sym typeface="Arial"/>
            </a:endParaRPr>
          </a:p>
          <a:p>
            <a:pPr marL="63500">
              <a:lnSpc>
                <a:spcPct val="120000"/>
              </a:lnSpc>
              <a:spcBef>
                <a:spcPts val="0"/>
              </a:spcBef>
              <a:buClr>
                <a:srgbClr val="493A13"/>
              </a:buClr>
              <a:buSzPct val="75000"/>
              <a:buNone/>
              <a:defRPr/>
            </a:pPr>
            <a:r>
              <a:rPr lang="en-US" sz="2000" dirty="0">
                <a:solidFill>
                  <a:schemeClr val="bg1"/>
                </a:solidFill>
                <a:latin typeface="Arial" panose="020B0604020202020204" pitchFamily="34" charset="0"/>
                <a:cs typeface="Arial" panose="020B0604020202020204" pitchFamily="34" charset="0"/>
                <a:sym typeface="Arial"/>
              </a:rPr>
              <a:t>Better accounting of the hydrologic cycle with connections to water-related information </a:t>
            </a:r>
          </a:p>
          <a:p>
            <a:pPr marL="63500">
              <a:lnSpc>
                <a:spcPct val="120000"/>
              </a:lnSpc>
              <a:spcBef>
                <a:spcPts val="0"/>
              </a:spcBef>
              <a:buClr>
                <a:srgbClr val="493A13"/>
              </a:buClr>
              <a:buSzPct val="75000"/>
              <a:buNone/>
              <a:defRPr/>
            </a:pPr>
            <a:endParaRPr lang="en-US" sz="800" dirty="0">
              <a:solidFill>
                <a:schemeClr val="bg1"/>
              </a:solidFill>
              <a:latin typeface="Arial" panose="020B0604020202020204" pitchFamily="34" charset="0"/>
              <a:cs typeface="Arial" panose="020B0604020202020204" pitchFamily="34" charset="0"/>
              <a:sym typeface="Arial"/>
            </a:endParaRPr>
          </a:p>
          <a:p>
            <a:pPr marL="63500">
              <a:lnSpc>
                <a:spcPct val="120000"/>
              </a:lnSpc>
              <a:spcBef>
                <a:spcPts val="0"/>
              </a:spcBef>
              <a:buClr>
                <a:srgbClr val="493A13"/>
              </a:buClr>
              <a:buSzPct val="75000"/>
              <a:buNone/>
              <a:defRPr/>
            </a:pPr>
            <a:r>
              <a:rPr lang="en-US" sz="2000" dirty="0">
                <a:solidFill>
                  <a:schemeClr val="bg1"/>
                </a:solidFill>
                <a:latin typeface="Arial" panose="020B0604020202020204" pitchFamily="34" charset="0"/>
                <a:cs typeface="Arial" panose="020B0604020202020204" pitchFamily="34" charset="0"/>
                <a:sym typeface="Arial"/>
              </a:rPr>
              <a:t>Interoperability with non-hydrographic data</a:t>
            </a:r>
          </a:p>
          <a:p>
            <a:pPr lvl="1" algn="ctr" fontAlgn="auto">
              <a:spcBef>
                <a:spcPts val="600"/>
              </a:spcBef>
              <a:spcAft>
                <a:spcPts val="0"/>
              </a:spcAft>
              <a:buClr>
                <a:srgbClr val="006F4B"/>
              </a:buClr>
              <a:buSzPct val="75000"/>
              <a:buNone/>
            </a:pPr>
            <a:endParaRPr lang="en-US" sz="1800" dirty="0">
              <a:solidFill>
                <a:schemeClr val="bg1"/>
              </a:solidFill>
              <a:latin typeface="Arial"/>
            </a:endParaRPr>
          </a:p>
        </p:txBody>
      </p:sp>
      <p:sp>
        <p:nvSpPr>
          <p:cNvPr id="11" name="Text Placeholder 4">
            <a:extLst>
              <a:ext uri="{FF2B5EF4-FFF2-40B4-BE49-F238E27FC236}">
                <a16:creationId xmlns:a16="http://schemas.microsoft.com/office/drawing/2014/main" id="{1437D03E-2419-4F90-8EE4-08B3C2DB112D}"/>
              </a:ext>
            </a:extLst>
          </p:cNvPr>
          <p:cNvSpPr txBox="1">
            <a:spLocks/>
          </p:cNvSpPr>
          <p:nvPr/>
        </p:nvSpPr>
        <p:spPr>
          <a:xfrm>
            <a:off x="712916" y="1047082"/>
            <a:ext cx="9604102" cy="468482"/>
          </a:xfrm>
        </p:spPr>
        <p:txBody>
          <a:bodyPr lIns="91440" tIns="45720" rIns="91440" bIns="45720" anchor="t"/>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1" indent="0" algn="l" defTabSz="914400" rtl="0" eaLnBrk="1" fontAlgn="base" latinLnBrk="0" hangingPunct="1">
              <a:lnSpc>
                <a:spcPct val="100000"/>
              </a:lnSpc>
              <a:spcBef>
                <a:spcPts val="1200"/>
              </a:spcBef>
              <a:spcAft>
                <a:spcPts val="0"/>
              </a:spcAft>
              <a:buClr>
                <a:srgbClr val="006F4B"/>
              </a:buClr>
              <a:buSzPct val="75000"/>
              <a:buFont typeface="Arial"/>
              <a:buNone/>
              <a:tabLst/>
              <a:defRPr/>
            </a:pPr>
            <a:endParaRPr kumimoji="0" lang="en-US" sz="2000" b="0" i="0" u="none" strike="noStrike" kern="1200" cap="none" spc="0" normalizeH="0" baseline="0" noProof="0">
              <a:ln>
                <a:noFill/>
              </a:ln>
              <a:solidFill>
                <a:srgbClr val="595959"/>
              </a:solidFill>
              <a:effectLst/>
              <a:uLnTx/>
              <a:uFillTx/>
              <a:latin typeface="Arial"/>
              <a:ea typeface="Arial"/>
              <a:cs typeface="Arial"/>
              <a:sym typeface="Arial"/>
            </a:endParaRPr>
          </a:p>
        </p:txBody>
      </p:sp>
      <p:sp>
        <p:nvSpPr>
          <p:cNvPr id="12" name="Title 1">
            <a:extLst>
              <a:ext uri="{FF2B5EF4-FFF2-40B4-BE49-F238E27FC236}">
                <a16:creationId xmlns:a16="http://schemas.microsoft.com/office/drawing/2014/main" id="{F9F80DB4-3632-4AB1-88E5-80CCB8BFED85}"/>
              </a:ext>
            </a:extLst>
          </p:cNvPr>
          <p:cNvSpPr txBox="1">
            <a:spLocks/>
          </p:cNvSpPr>
          <p:nvPr/>
        </p:nvSpPr>
        <p:spPr>
          <a:xfrm>
            <a:off x="520405" y="243481"/>
            <a:ext cx="7250586" cy="544941"/>
          </a:xfrm>
          <a:prstGeom prst="rect">
            <a:avLst/>
          </a:prstGeom>
        </p:spPr>
        <p:txBody>
          <a:bodyPr/>
          <a:lstStyle>
            <a:lvl1pPr algn="l" defTabSz="914400" rtl="0" eaLnBrk="1" latinLnBrk="0" hangingPunct="1">
              <a:spcBef>
                <a:spcPct val="0"/>
              </a:spcBef>
              <a:buNone/>
              <a:defRPr sz="3600" b="0" kern="1200">
                <a:solidFill>
                  <a:srgbClr val="006F4B"/>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3400" dirty="0">
                <a:solidFill>
                  <a:schemeClr val="bg1"/>
                </a:solidFill>
                <a:sym typeface="Arial"/>
                <a:rtl val="0"/>
              </a:rPr>
              <a:t>3DHP</a:t>
            </a:r>
            <a:r>
              <a:rPr lang="en-US" sz="3200" dirty="0">
                <a:cs typeface="Arial"/>
                <a:sym typeface="Arial"/>
              </a:rPr>
              <a:t> </a:t>
            </a:r>
            <a:r>
              <a:rPr lang="en-US" sz="3400" dirty="0">
                <a:solidFill>
                  <a:schemeClr val="bg1"/>
                </a:solidFill>
                <a:sym typeface="Arial"/>
                <a:rtl val="0"/>
              </a:rPr>
              <a:t>Program</a:t>
            </a:r>
            <a:r>
              <a:rPr lang="en-US" sz="3200" dirty="0">
                <a:cs typeface="Arial"/>
                <a:sym typeface="Arial"/>
              </a:rPr>
              <a:t> </a:t>
            </a:r>
            <a:r>
              <a:rPr lang="en-US" sz="3400" dirty="0">
                <a:solidFill>
                  <a:schemeClr val="bg1"/>
                </a:solidFill>
                <a:sym typeface="Arial"/>
                <a:rtl val="0"/>
              </a:rPr>
              <a:t>Goals</a:t>
            </a:r>
          </a:p>
        </p:txBody>
      </p:sp>
      <p:sp>
        <p:nvSpPr>
          <p:cNvPr id="5" name="TextBox 4">
            <a:extLst>
              <a:ext uri="{FF2B5EF4-FFF2-40B4-BE49-F238E27FC236}">
                <a16:creationId xmlns:a16="http://schemas.microsoft.com/office/drawing/2014/main" id="{300901DE-4837-8CA1-AA03-38D0DCF3852B}"/>
              </a:ext>
            </a:extLst>
          </p:cNvPr>
          <p:cNvSpPr txBox="1"/>
          <p:nvPr/>
        </p:nvSpPr>
        <p:spPr>
          <a:xfrm>
            <a:off x="3677548" y="1774224"/>
            <a:ext cx="5251856" cy="797078"/>
          </a:xfrm>
          <a:prstGeom prst="rect">
            <a:avLst/>
          </a:prstGeom>
          <a:noFill/>
        </p:spPr>
        <p:txBody>
          <a:bodyPr wrap="square">
            <a:spAutoFit/>
          </a:bodyPr>
          <a:lstStyle/>
          <a:p>
            <a:pPr marL="63500">
              <a:lnSpc>
                <a:spcPct val="120000"/>
              </a:lnSpc>
              <a:spcBef>
                <a:spcPts val="1200"/>
              </a:spcBef>
              <a:buClr>
                <a:srgbClr val="493A13"/>
              </a:buClr>
              <a:buSzPct val="75000"/>
              <a:buNone/>
              <a:defRPr/>
            </a:pPr>
            <a:r>
              <a:rPr lang="en-US" sz="2000" dirty="0">
                <a:solidFill>
                  <a:schemeClr val="bg1"/>
                </a:solidFill>
                <a:latin typeface="Arial" panose="020B0604020202020204" pitchFamily="34" charset="0"/>
                <a:cs typeface="Arial" panose="020B0604020202020204" pitchFamily="34" charset="0"/>
                <a:sym typeface="Arial"/>
              </a:rPr>
              <a:t>Replace older, inconsistent hydrography with higher accuracy data</a:t>
            </a:r>
          </a:p>
        </p:txBody>
      </p:sp>
    </p:spTree>
    <p:extLst>
      <p:ext uri="{BB962C8B-B14F-4D97-AF65-F5344CB8AC3E}">
        <p14:creationId xmlns:p14="http://schemas.microsoft.com/office/powerpoint/2010/main" val="1503894789"/>
      </p:ext>
    </p:extLst>
  </p:cSld>
  <p:clrMapOvr>
    <a:masterClrMapping/>
  </p:clrMapOvr>
  <mc:AlternateContent xmlns:mc="http://schemas.openxmlformats.org/markup-compatibility/2006" xmlns:p14="http://schemas.microsoft.com/office/powerpoint/2010/main">
    <mc:Choice Requires="p14">
      <p:transition spd="slow" p14:dur="2000" advTm="41561"/>
    </mc:Choice>
    <mc:Fallback xmlns="">
      <p:transition spd="slow" advTm="41561"/>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29" name="Picture 28" descr="Timeline&#10;&#10;Description automatically generated">
            <a:extLst>
              <a:ext uri="{FF2B5EF4-FFF2-40B4-BE49-F238E27FC236}">
                <a16:creationId xmlns:a16="http://schemas.microsoft.com/office/drawing/2014/main" id="{F6151929-4375-814E-1DD9-C022493231A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4260" t="16973" b="15729"/>
          <a:stretch>
            <a:fillRect/>
          </a:stretch>
        </p:blipFill>
        <p:spPr>
          <a:xfrm>
            <a:off x="0" y="1226590"/>
            <a:ext cx="12192000" cy="4703563"/>
          </a:xfrm>
          <a:prstGeom prst="rect">
            <a:avLst/>
          </a:prstGeom>
          <a:solidFill>
            <a:schemeClr val="bg1">
              <a:lumMod val="85000"/>
            </a:schemeClr>
          </a:solidFill>
        </p:spPr>
      </p:pic>
      <p:sp>
        <p:nvSpPr>
          <p:cNvPr id="2" name="Title 1">
            <a:extLst>
              <a:ext uri="{FF2B5EF4-FFF2-40B4-BE49-F238E27FC236}">
                <a16:creationId xmlns:a16="http://schemas.microsoft.com/office/drawing/2014/main" id="{E9C0209E-F27E-6444-20BC-052937CA13E3}"/>
              </a:ext>
            </a:extLst>
          </p:cNvPr>
          <p:cNvSpPr>
            <a:spLocks noGrp="1"/>
          </p:cNvSpPr>
          <p:nvPr>
            <p:ph type="title"/>
          </p:nvPr>
        </p:nvSpPr>
        <p:spPr>
          <a:xfrm>
            <a:off x="515400" y="195873"/>
            <a:ext cx="10075083" cy="702156"/>
          </a:xfrm>
        </p:spPr>
        <p:txBody>
          <a:bodyPr>
            <a:normAutofit/>
          </a:bodyPr>
          <a:lstStyle/>
          <a:p>
            <a:pPr algn="ctr"/>
            <a:r>
              <a:rPr lang="en-US" sz="3400">
                <a:latin typeface="+mj-lt"/>
              </a:rPr>
              <a:t>The 3DHP Data Lifecycle</a:t>
            </a:r>
          </a:p>
        </p:txBody>
      </p:sp>
    </p:spTree>
    <p:extLst>
      <p:ext uri="{BB962C8B-B14F-4D97-AF65-F5344CB8AC3E}">
        <p14:creationId xmlns:p14="http://schemas.microsoft.com/office/powerpoint/2010/main" val="176436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E5FFE-2118-0055-5AC8-D807869617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8BC122-9484-EE04-9BA7-BFB32A6D8672}"/>
              </a:ext>
            </a:extLst>
          </p:cNvPr>
          <p:cNvSpPr txBox="1">
            <a:spLocks/>
          </p:cNvSpPr>
          <p:nvPr/>
        </p:nvSpPr>
        <p:spPr>
          <a:xfrm>
            <a:off x="520604" y="275514"/>
            <a:ext cx="10075084" cy="55012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bg1"/>
                </a:solidFill>
                <a:latin typeface="Georgia Pro Semibold" panose="02040702050405020303" pitchFamily="18" charset="0"/>
                <a:ea typeface="+mj-ea"/>
                <a:cs typeface="+mj-cs"/>
              </a:defRPr>
            </a:lvl1pPr>
          </a:lstStyle>
          <a:p>
            <a:pPr algn="ctr"/>
            <a:r>
              <a:rPr lang="en-US" sz="3400">
                <a:latin typeface="+mj-lt"/>
              </a:rPr>
              <a:t>3DHP Map Service</a:t>
            </a:r>
          </a:p>
        </p:txBody>
      </p:sp>
      <p:grpSp>
        <p:nvGrpSpPr>
          <p:cNvPr id="3" name="Group 2">
            <a:extLst>
              <a:ext uri="{FF2B5EF4-FFF2-40B4-BE49-F238E27FC236}">
                <a16:creationId xmlns:a16="http://schemas.microsoft.com/office/drawing/2014/main" id="{2FEF8204-6508-1600-AA19-D95F8A9C1BC6}"/>
              </a:ext>
            </a:extLst>
          </p:cNvPr>
          <p:cNvGrpSpPr/>
          <p:nvPr/>
        </p:nvGrpSpPr>
        <p:grpSpPr>
          <a:xfrm>
            <a:off x="6095999" y="1036079"/>
            <a:ext cx="5257432" cy="5158466"/>
            <a:chOff x="6095999" y="1036079"/>
            <a:chExt cx="5257432" cy="5158466"/>
          </a:xfrm>
        </p:grpSpPr>
        <p:pic>
          <p:nvPicPr>
            <p:cNvPr id="4" name="Picture 3">
              <a:extLst>
                <a:ext uri="{FF2B5EF4-FFF2-40B4-BE49-F238E27FC236}">
                  <a16:creationId xmlns:a16="http://schemas.microsoft.com/office/drawing/2014/main" id="{C7A25679-ABBB-6319-1159-DB1112C02845}"/>
                </a:ext>
              </a:extLst>
            </p:cNvPr>
            <p:cNvPicPr>
              <a:picLocks noChangeAspect="1"/>
            </p:cNvPicPr>
            <p:nvPr/>
          </p:nvPicPr>
          <p:blipFill>
            <a:blip r:embed="rId3"/>
            <a:stretch>
              <a:fillRect/>
            </a:stretch>
          </p:blipFill>
          <p:spPr>
            <a:xfrm>
              <a:off x="6095999" y="1036079"/>
              <a:ext cx="2942077" cy="5158466"/>
            </a:xfrm>
            <a:prstGeom prst="rect">
              <a:avLst/>
            </a:prstGeom>
            <a:solidFill>
              <a:schemeClr val="bg1"/>
            </a:solidFill>
          </p:spPr>
        </p:pic>
        <p:pic>
          <p:nvPicPr>
            <p:cNvPr id="5" name="Picture 4">
              <a:extLst>
                <a:ext uri="{FF2B5EF4-FFF2-40B4-BE49-F238E27FC236}">
                  <a16:creationId xmlns:a16="http://schemas.microsoft.com/office/drawing/2014/main" id="{A6E77770-866A-F19F-9CA3-1FBE88F10110}"/>
                </a:ext>
              </a:extLst>
            </p:cNvPr>
            <p:cNvPicPr>
              <a:picLocks noChangeAspect="1"/>
            </p:cNvPicPr>
            <p:nvPr/>
          </p:nvPicPr>
          <p:blipFill>
            <a:blip r:embed="rId4"/>
            <a:srcRect t="-7397" b="1"/>
            <a:stretch>
              <a:fillRect/>
            </a:stretch>
          </p:blipFill>
          <p:spPr>
            <a:xfrm>
              <a:off x="8950588" y="1036080"/>
              <a:ext cx="2402843" cy="2413634"/>
            </a:xfrm>
            <a:prstGeom prst="rect">
              <a:avLst/>
            </a:prstGeom>
            <a:solidFill>
              <a:schemeClr val="bg1"/>
            </a:solidFill>
          </p:spPr>
        </p:pic>
        <p:pic>
          <p:nvPicPr>
            <p:cNvPr id="6" name="Picture 5">
              <a:extLst>
                <a:ext uri="{FF2B5EF4-FFF2-40B4-BE49-F238E27FC236}">
                  <a16:creationId xmlns:a16="http://schemas.microsoft.com/office/drawing/2014/main" id="{14D34E26-53A7-9CA7-4263-76CDF15F42CC}"/>
                </a:ext>
              </a:extLst>
            </p:cNvPr>
            <p:cNvPicPr>
              <a:picLocks noChangeAspect="1"/>
            </p:cNvPicPr>
            <p:nvPr/>
          </p:nvPicPr>
          <p:blipFill>
            <a:blip r:embed="rId5"/>
            <a:srcRect l="1" r="-16838" b="-11772"/>
            <a:stretch>
              <a:fillRect/>
            </a:stretch>
          </p:blipFill>
          <p:spPr>
            <a:xfrm>
              <a:off x="8950588" y="3423509"/>
              <a:ext cx="2402843" cy="2771036"/>
            </a:xfrm>
            <a:prstGeom prst="rect">
              <a:avLst/>
            </a:prstGeom>
            <a:solidFill>
              <a:schemeClr val="bg1"/>
            </a:solidFill>
          </p:spPr>
        </p:pic>
      </p:grpSp>
      <p:pic>
        <p:nvPicPr>
          <p:cNvPr id="7" name="Picture 6">
            <a:extLst>
              <a:ext uri="{FF2B5EF4-FFF2-40B4-BE49-F238E27FC236}">
                <a16:creationId xmlns:a16="http://schemas.microsoft.com/office/drawing/2014/main" id="{4D16BEF1-3CA8-2BF8-4481-28691D37A520}"/>
              </a:ext>
            </a:extLst>
          </p:cNvPr>
          <p:cNvPicPr>
            <a:picLocks noChangeAspect="1"/>
          </p:cNvPicPr>
          <p:nvPr/>
        </p:nvPicPr>
        <p:blipFill>
          <a:blip r:embed="rId6"/>
          <a:stretch>
            <a:fillRect/>
          </a:stretch>
        </p:blipFill>
        <p:spPr>
          <a:xfrm>
            <a:off x="477152" y="1224922"/>
            <a:ext cx="5295852" cy="46365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a:extLst>
              <a:ext uri="{FF2B5EF4-FFF2-40B4-BE49-F238E27FC236}">
                <a16:creationId xmlns:a16="http://schemas.microsoft.com/office/drawing/2014/main" id="{F71A0FD7-311C-67BD-F71F-61404CB4082E}"/>
              </a:ext>
            </a:extLst>
          </p:cNvPr>
          <p:cNvPicPr>
            <a:picLocks noChangeAspect="1"/>
          </p:cNvPicPr>
          <p:nvPr/>
        </p:nvPicPr>
        <p:blipFill>
          <a:blip r:embed="rId7"/>
          <a:stretch>
            <a:fillRect/>
          </a:stretch>
        </p:blipFill>
        <p:spPr>
          <a:xfrm>
            <a:off x="10494145" y="5174671"/>
            <a:ext cx="1585377" cy="1585377"/>
          </a:xfrm>
          <a:prstGeom prst="rect">
            <a:avLst/>
          </a:prstGeom>
          <a:solidFill>
            <a:schemeClr val="bg1"/>
          </a:solidFill>
        </p:spPr>
      </p:pic>
      <p:sp>
        <p:nvSpPr>
          <p:cNvPr id="9" name="TextBox 8">
            <a:extLst>
              <a:ext uri="{FF2B5EF4-FFF2-40B4-BE49-F238E27FC236}">
                <a16:creationId xmlns:a16="http://schemas.microsoft.com/office/drawing/2014/main" id="{ACCB1C9B-772D-0453-8680-A17DA1E37F0D}"/>
              </a:ext>
            </a:extLst>
          </p:cNvPr>
          <p:cNvSpPr txBox="1"/>
          <p:nvPr/>
        </p:nvSpPr>
        <p:spPr>
          <a:xfrm>
            <a:off x="4067479" y="6221439"/>
            <a:ext cx="6097978" cy="461665"/>
          </a:xfrm>
          <a:prstGeom prst="rect">
            <a:avLst/>
          </a:prstGeom>
          <a:noFill/>
        </p:spPr>
        <p:txBody>
          <a:bodyPr wrap="square">
            <a:spAutoFit/>
          </a:bodyPr>
          <a:lstStyle/>
          <a:p>
            <a:pPr marL="76200" indent="0">
              <a:spcBef>
                <a:spcPts val="0"/>
              </a:spcBef>
              <a:buClr>
                <a:srgbClr val="006F4B"/>
              </a:buClr>
              <a:buNone/>
            </a:pPr>
            <a:r>
              <a:rPr lang="en-US" sz="2400">
                <a:solidFill>
                  <a:schemeClr val="tx1">
                    <a:lumMod val="65000"/>
                    <a:lumOff val="35000"/>
                  </a:schemeClr>
                </a:solidFill>
                <a:latin typeface="+mj-lt"/>
                <a:hlinkClick r:id="rId8"/>
              </a:rPr>
              <a:t>3dhp.nationalmap.gov/</a:t>
            </a:r>
            <a:r>
              <a:rPr lang="en-US" sz="2400">
                <a:solidFill>
                  <a:schemeClr val="tx1">
                    <a:lumMod val="65000"/>
                    <a:lumOff val="35000"/>
                  </a:schemeClr>
                </a:solidFill>
                <a:latin typeface="+mj-lt"/>
              </a:rPr>
              <a:t> </a:t>
            </a:r>
          </a:p>
        </p:txBody>
      </p:sp>
    </p:spTree>
    <p:extLst>
      <p:ext uri="{BB962C8B-B14F-4D97-AF65-F5344CB8AC3E}">
        <p14:creationId xmlns:p14="http://schemas.microsoft.com/office/powerpoint/2010/main" val="11007419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Website_Add Service">
            <a:hlinkClick r:id="" action="ppaction://media"/>
            <a:extLst>
              <a:ext uri="{FF2B5EF4-FFF2-40B4-BE49-F238E27FC236}">
                <a16:creationId xmlns:a16="http://schemas.microsoft.com/office/drawing/2014/main" id="{D76B218E-97E2-E2E8-607C-5933F370913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90500" y="0"/>
            <a:ext cx="11811000" cy="6276131"/>
          </a:xfrm>
          <a:prstGeom prst="rect">
            <a:avLst/>
          </a:prstGeom>
        </p:spPr>
      </p:pic>
    </p:spTree>
    <p:extLst>
      <p:ext uri="{BB962C8B-B14F-4D97-AF65-F5344CB8AC3E}">
        <p14:creationId xmlns:p14="http://schemas.microsoft.com/office/powerpoint/2010/main" val="3360565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179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loadingservice">
            <a:hlinkClick r:id="" action="ppaction://media"/>
            <a:extLst>
              <a:ext uri="{FF2B5EF4-FFF2-40B4-BE49-F238E27FC236}">
                <a16:creationId xmlns:a16="http://schemas.microsoft.com/office/drawing/2014/main" id="{42FF1BB2-4F5A-040C-665A-4E42C65443B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14817" y="109728"/>
            <a:ext cx="11562366" cy="6156960"/>
          </a:xfrm>
          <a:prstGeom prst="rect">
            <a:avLst/>
          </a:prstGeom>
          <a:noFill/>
        </p:spPr>
      </p:pic>
    </p:spTree>
    <p:extLst>
      <p:ext uri="{BB962C8B-B14F-4D97-AF65-F5344CB8AC3E}">
        <p14:creationId xmlns:p14="http://schemas.microsoft.com/office/powerpoint/2010/main" val="740737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98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2026-08-21_09-12-38">
            <a:hlinkClick r:id="" action="ppaction://media"/>
            <a:extLst>
              <a:ext uri="{FF2B5EF4-FFF2-40B4-BE49-F238E27FC236}">
                <a16:creationId xmlns:a16="http://schemas.microsoft.com/office/drawing/2014/main" id="{65CF5245-2618-E994-BDE3-9DCC10C4D60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10853" y="0"/>
            <a:ext cx="11770293" cy="6254500"/>
          </a:xfrm>
          <a:prstGeom prst="rect">
            <a:avLst/>
          </a:prstGeom>
        </p:spPr>
      </p:pic>
    </p:spTree>
    <p:extLst>
      <p:ext uri="{BB962C8B-B14F-4D97-AF65-F5344CB8AC3E}">
        <p14:creationId xmlns:p14="http://schemas.microsoft.com/office/powerpoint/2010/main" val="3159437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0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fMainstem">
            <a:hlinkClick r:id="" action="ppaction://media"/>
            <a:extLst>
              <a:ext uri="{FF2B5EF4-FFF2-40B4-BE49-F238E27FC236}">
                <a16:creationId xmlns:a16="http://schemas.microsoft.com/office/drawing/2014/main" id="{5EC4E2A9-FC0F-37E4-A7FF-FEBAEDAE225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41514" y="0"/>
            <a:ext cx="11734800" cy="6235641"/>
          </a:xfrm>
          <a:prstGeom prst="rect">
            <a:avLst/>
          </a:prstGeom>
        </p:spPr>
      </p:pic>
    </p:spTree>
    <p:extLst>
      <p:ext uri="{BB962C8B-B14F-4D97-AF65-F5344CB8AC3E}">
        <p14:creationId xmlns:p14="http://schemas.microsoft.com/office/powerpoint/2010/main" val="2582475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9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F4855-DD59-44A7-BC82-D3C8B6CAEAB6}"/>
              </a:ext>
            </a:extLst>
          </p:cNvPr>
          <p:cNvSpPr>
            <a:spLocks noGrp="1"/>
          </p:cNvSpPr>
          <p:nvPr>
            <p:ph type="title"/>
          </p:nvPr>
        </p:nvSpPr>
        <p:spPr/>
        <p:txBody>
          <a:bodyPr>
            <a:normAutofit/>
          </a:bodyPr>
          <a:lstStyle/>
          <a:p>
            <a:pPr algn="ctr"/>
            <a:r>
              <a:rPr lang="en-US" sz="3400" dirty="0"/>
              <a:t>Flow Network Derivatives</a:t>
            </a:r>
          </a:p>
        </p:txBody>
      </p:sp>
      <p:pic>
        <p:nvPicPr>
          <p:cNvPr id="7" name="Picture 6">
            <a:extLst>
              <a:ext uri="{FF2B5EF4-FFF2-40B4-BE49-F238E27FC236}">
                <a16:creationId xmlns:a16="http://schemas.microsoft.com/office/drawing/2014/main" id="{A766AD00-6706-DC30-C3BB-266AD8EFF0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4060" y="4948451"/>
            <a:ext cx="1724450" cy="1724450"/>
          </a:xfrm>
          <a:prstGeom prst="rect">
            <a:avLst/>
          </a:prstGeom>
        </p:spPr>
      </p:pic>
      <p:sp>
        <p:nvSpPr>
          <p:cNvPr id="10" name="Content Placeholder 2">
            <a:extLst>
              <a:ext uri="{FF2B5EF4-FFF2-40B4-BE49-F238E27FC236}">
                <a16:creationId xmlns:a16="http://schemas.microsoft.com/office/drawing/2014/main" id="{ACDE35CC-2FB6-1325-7BED-6A8B5EF3513B}"/>
              </a:ext>
            </a:extLst>
          </p:cNvPr>
          <p:cNvSpPr txBox="1">
            <a:spLocks/>
          </p:cNvSpPr>
          <p:nvPr/>
        </p:nvSpPr>
        <p:spPr>
          <a:xfrm>
            <a:off x="850697" y="1527695"/>
            <a:ext cx="2701595" cy="5145206"/>
          </a:xfrm>
          <a:prstGeom prst="rect">
            <a:avLst/>
          </a:prstGeom>
        </p:spPr>
        <p:txBody>
          <a:bodyPr vert="horz" lIns="91440" tIns="45720" rIns="91440" bIns="45720" rtlCol="0" anchor="t">
            <a:normAutofit/>
          </a:bodyPr>
          <a:lstStyle>
            <a:lvl1pPr marL="171446" indent="-228600" algn="l" defTabSz="685783" rtl="0" eaLnBrk="1" latinLnBrk="0" hangingPunct="1">
              <a:spcBef>
                <a:spcPts val="1500"/>
              </a:spcBef>
              <a:buClr>
                <a:srgbClr val="006F4B"/>
              </a:buClr>
              <a:buSzPct val="75000"/>
              <a:buFont typeface="Wingdings" pitchFamily="2" charset="2"/>
              <a:buChar char="n"/>
              <a:defRPr sz="1800" kern="1200">
                <a:solidFill>
                  <a:srgbClr val="595959"/>
                </a:solidFill>
                <a:latin typeface="+mj-lt"/>
                <a:ea typeface="Calibri" panose="020F0502020204030204" pitchFamily="34" charset="0"/>
                <a:cs typeface="Calibri" panose="020F0502020204030204" pitchFamily="34" charset="0"/>
              </a:defRPr>
            </a:lvl1pPr>
            <a:lvl2pPr marL="342891" indent="-228600" algn="l" defTabSz="685783" rtl="0" eaLnBrk="1" latinLnBrk="0" hangingPunct="1">
              <a:spcBef>
                <a:spcPts val="451"/>
              </a:spcBef>
              <a:buClr>
                <a:srgbClr val="006F4B"/>
              </a:buClr>
              <a:buSzPct val="75000"/>
              <a:buFont typeface="Wingdings" panose="05000000000000000000" pitchFamily="2" charset="2"/>
              <a:buChar char="q"/>
              <a:defRPr sz="1600" kern="1200">
                <a:solidFill>
                  <a:schemeClr val="tx1">
                    <a:lumMod val="65000"/>
                    <a:lumOff val="35000"/>
                  </a:schemeClr>
                </a:solidFill>
                <a:latin typeface="+mj-lt"/>
                <a:ea typeface="Calibri" panose="020F0502020204030204" pitchFamily="34" charset="0"/>
                <a:cs typeface="Calibri" panose="020F0502020204030204" pitchFamily="34" charset="0"/>
              </a:defRPr>
            </a:lvl2pPr>
            <a:lvl3pPr marL="514338" indent="-228600" algn="l" defTabSz="685783" rtl="0" eaLnBrk="1" latinLnBrk="0" hangingPunct="1">
              <a:spcBef>
                <a:spcPts val="451"/>
              </a:spcBef>
              <a:buClr>
                <a:srgbClr val="006F4B"/>
              </a:buClr>
              <a:buSzPct val="75000"/>
              <a:buFont typeface="Wingdings" pitchFamily="2" charset="2"/>
              <a:buChar char="n"/>
              <a:defRPr sz="1400" kern="1200">
                <a:solidFill>
                  <a:schemeClr val="tx1">
                    <a:lumMod val="65000"/>
                    <a:lumOff val="35000"/>
                  </a:schemeClr>
                </a:solidFill>
                <a:latin typeface="+mj-lt"/>
                <a:ea typeface="Calibri" panose="020F0502020204030204" pitchFamily="34" charset="0"/>
                <a:cs typeface="Calibri" panose="020F0502020204030204" pitchFamily="34" charset="0"/>
              </a:defRPr>
            </a:lvl3pPr>
            <a:lvl4pPr marL="685783" indent="-228600" algn="l" defTabSz="685783" rtl="0" eaLnBrk="1" latinLnBrk="0" hangingPunct="1">
              <a:spcBef>
                <a:spcPts val="451"/>
              </a:spcBef>
              <a:buClr>
                <a:srgbClr val="006F4B"/>
              </a:buClr>
              <a:buSzPct val="75000"/>
              <a:buFont typeface="Wingdings" panose="05000000000000000000" pitchFamily="2" charset="2"/>
              <a:buChar char="q"/>
              <a:defRPr sz="1400" kern="1200">
                <a:solidFill>
                  <a:schemeClr val="tx1">
                    <a:lumMod val="65000"/>
                    <a:lumOff val="35000"/>
                  </a:schemeClr>
                </a:solidFill>
                <a:latin typeface="+mj-lt"/>
                <a:ea typeface="Calibri" panose="020F0502020204030204" pitchFamily="34" charset="0"/>
                <a:cs typeface="Calibri" panose="020F0502020204030204" pitchFamily="34" charset="0"/>
              </a:defRPr>
            </a:lvl4pPr>
            <a:lvl5pPr marL="857229" indent="-228600" algn="l" defTabSz="685783" rtl="0" eaLnBrk="1" latinLnBrk="0" hangingPunct="1">
              <a:spcBef>
                <a:spcPts val="451"/>
              </a:spcBef>
              <a:buClr>
                <a:srgbClr val="006F4B"/>
              </a:buClr>
              <a:buSzPct val="75000"/>
              <a:buFont typeface="Wingdings" pitchFamily="2" charset="2"/>
              <a:buChar char="n"/>
              <a:defRPr sz="1400" kern="1200">
                <a:solidFill>
                  <a:schemeClr val="tx1">
                    <a:lumMod val="65000"/>
                    <a:lumOff val="35000"/>
                  </a:schemeClr>
                </a:solidFill>
                <a:latin typeface="+mj-lt"/>
                <a:ea typeface="Calibri" panose="020F0502020204030204" pitchFamily="34" charset="0"/>
                <a:cs typeface="Calibri" panose="020F0502020204030204" pitchFamily="34" charset="0"/>
              </a:defRPr>
            </a:lvl5pPr>
            <a:lvl6pPr marL="1885904"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8"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fontAlgn="auto">
              <a:spcAft>
                <a:spcPts val="0"/>
              </a:spcAft>
              <a:buNone/>
            </a:pPr>
            <a:r>
              <a:rPr lang="en-US" sz="2800" dirty="0">
                <a:solidFill>
                  <a:schemeClr val="bg1">
                    <a:lumMod val="75000"/>
                  </a:schemeClr>
                </a:solidFill>
                <a:latin typeface="Univers 57 Condensed" pitchFamily="50" charset="0"/>
                <a:ea typeface="+mn-ea"/>
                <a:cs typeface="+mn-cs"/>
              </a:rPr>
              <a:t>Identify, sequence and measure</a:t>
            </a:r>
          </a:p>
          <a:p>
            <a:pPr marL="170815" fontAlgn="auto">
              <a:spcAft>
                <a:spcPts val="0"/>
              </a:spcAft>
              <a:buClr>
                <a:schemeClr val="bg1"/>
              </a:buClr>
            </a:pPr>
            <a:r>
              <a:rPr lang="en-US" sz="2400" b="1" dirty="0">
                <a:solidFill>
                  <a:schemeClr val="bg1"/>
                </a:solidFill>
                <a:latin typeface="Univers 57 Condensed" pitchFamily="50" charset="0"/>
              </a:rPr>
              <a:t>Hydro Sequence</a:t>
            </a:r>
          </a:p>
          <a:p>
            <a:pPr marL="170815" fontAlgn="auto">
              <a:spcAft>
                <a:spcPts val="0"/>
              </a:spcAft>
              <a:buClr>
                <a:schemeClr val="bg1"/>
              </a:buClr>
            </a:pPr>
            <a:r>
              <a:rPr lang="en-US" sz="2400" b="1" dirty="0">
                <a:solidFill>
                  <a:schemeClr val="bg1"/>
                </a:solidFill>
                <a:latin typeface="Univers 57 Condensed" pitchFamily="50" charset="0"/>
                <a:cs typeface="Arial"/>
              </a:rPr>
              <a:t>Terminal Path</a:t>
            </a:r>
          </a:p>
          <a:p>
            <a:pPr marL="170815" fontAlgn="auto">
              <a:spcAft>
                <a:spcPts val="0"/>
              </a:spcAft>
              <a:buClr>
                <a:schemeClr val="bg1"/>
              </a:buClr>
            </a:pPr>
            <a:r>
              <a:rPr lang="en-US" sz="2400" b="1" dirty="0">
                <a:solidFill>
                  <a:schemeClr val="bg1"/>
                </a:solidFill>
                <a:latin typeface="Univers 57 Condensed" pitchFamily="50" charset="0"/>
                <a:cs typeface="Arial"/>
              </a:rPr>
              <a:t>Path Length</a:t>
            </a:r>
          </a:p>
          <a:p>
            <a:pPr marL="170815" fontAlgn="auto">
              <a:spcAft>
                <a:spcPts val="0"/>
              </a:spcAft>
              <a:buClr>
                <a:schemeClr val="bg1"/>
              </a:buClr>
            </a:pPr>
            <a:r>
              <a:rPr lang="en-US" sz="2400" b="1" dirty="0">
                <a:solidFill>
                  <a:schemeClr val="bg1"/>
                </a:solidFill>
                <a:latin typeface="Univers 57 Condensed" pitchFamily="50" charset="0"/>
                <a:cs typeface="Arial"/>
              </a:rPr>
              <a:t>Arbolate Sum</a:t>
            </a:r>
          </a:p>
          <a:p>
            <a:pPr marL="342265" lvl="1" fontAlgn="auto">
              <a:spcAft>
                <a:spcPts val="0"/>
              </a:spcAft>
            </a:pPr>
            <a:endParaRPr lang="en-US" dirty="0">
              <a:solidFill>
                <a:schemeClr val="bg1"/>
              </a:solidFill>
              <a:latin typeface="Univers 57 Condensed" pitchFamily="50" charset="0"/>
              <a:cs typeface="Arial"/>
            </a:endParaRPr>
          </a:p>
          <a:p>
            <a:pPr marL="170815" fontAlgn="auto">
              <a:spcAft>
                <a:spcPts val="0"/>
              </a:spcAft>
            </a:pPr>
            <a:endParaRPr lang="en-US" dirty="0">
              <a:solidFill>
                <a:schemeClr val="bg1"/>
              </a:solidFill>
              <a:latin typeface="Univers 57 Condensed" pitchFamily="50" charset="0"/>
            </a:endParaRPr>
          </a:p>
          <a:p>
            <a:pPr marL="170815" fontAlgn="auto">
              <a:spcAft>
                <a:spcPts val="0"/>
              </a:spcAft>
            </a:pPr>
            <a:endParaRPr lang="en-US" dirty="0">
              <a:solidFill>
                <a:schemeClr val="bg1"/>
              </a:solidFill>
              <a:latin typeface="Univers 57 Condensed" pitchFamily="50" charset="0"/>
            </a:endParaRPr>
          </a:p>
        </p:txBody>
      </p:sp>
      <p:sp>
        <p:nvSpPr>
          <p:cNvPr id="11" name="Content Placeholder 2">
            <a:extLst>
              <a:ext uri="{FF2B5EF4-FFF2-40B4-BE49-F238E27FC236}">
                <a16:creationId xmlns:a16="http://schemas.microsoft.com/office/drawing/2014/main" id="{AA5447A5-1E0E-9812-7DDE-AFACBB04A556}"/>
              </a:ext>
            </a:extLst>
          </p:cNvPr>
          <p:cNvSpPr txBox="1">
            <a:spLocks/>
          </p:cNvSpPr>
          <p:nvPr/>
        </p:nvSpPr>
        <p:spPr>
          <a:xfrm>
            <a:off x="4276264" y="1616539"/>
            <a:ext cx="3128499" cy="3331912"/>
          </a:xfrm>
          <a:prstGeom prst="rect">
            <a:avLst/>
          </a:prstGeom>
        </p:spPr>
        <p:txBody>
          <a:bodyPr vert="horz" lIns="91440" tIns="45720" rIns="91440" bIns="45720" rtlCol="0" anchor="t">
            <a:normAutofit/>
          </a:bodyPr>
          <a:lstStyle>
            <a:lvl1pPr marL="171446" indent="-228600" algn="l" defTabSz="685783" rtl="0" eaLnBrk="1" latinLnBrk="0" hangingPunct="1">
              <a:spcBef>
                <a:spcPts val="1500"/>
              </a:spcBef>
              <a:buClr>
                <a:srgbClr val="006F4B"/>
              </a:buClr>
              <a:buSzPct val="75000"/>
              <a:buFont typeface="Wingdings" pitchFamily="2" charset="2"/>
              <a:buChar char="n"/>
              <a:defRPr sz="1800" kern="1200">
                <a:solidFill>
                  <a:srgbClr val="595959"/>
                </a:solidFill>
                <a:latin typeface="+mj-lt"/>
                <a:ea typeface="Calibri" panose="020F0502020204030204" pitchFamily="34" charset="0"/>
                <a:cs typeface="Calibri" panose="020F0502020204030204" pitchFamily="34" charset="0"/>
              </a:defRPr>
            </a:lvl1pPr>
            <a:lvl2pPr marL="342891" indent="-228600" algn="l" defTabSz="685783" rtl="0" eaLnBrk="1" latinLnBrk="0" hangingPunct="1">
              <a:spcBef>
                <a:spcPts val="451"/>
              </a:spcBef>
              <a:buClr>
                <a:srgbClr val="006F4B"/>
              </a:buClr>
              <a:buSzPct val="75000"/>
              <a:buFont typeface="Wingdings" panose="05000000000000000000" pitchFamily="2" charset="2"/>
              <a:buChar char="q"/>
              <a:defRPr sz="1600" kern="1200">
                <a:solidFill>
                  <a:schemeClr val="tx1">
                    <a:lumMod val="65000"/>
                    <a:lumOff val="35000"/>
                  </a:schemeClr>
                </a:solidFill>
                <a:latin typeface="+mj-lt"/>
                <a:ea typeface="Calibri" panose="020F0502020204030204" pitchFamily="34" charset="0"/>
                <a:cs typeface="Calibri" panose="020F0502020204030204" pitchFamily="34" charset="0"/>
              </a:defRPr>
            </a:lvl2pPr>
            <a:lvl3pPr marL="514338" indent="-228600" algn="l" defTabSz="685783" rtl="0" eaLnBrk="1" latinLnBrk="0" hangingPunct="1">
              <a:spcBef>
                <a:spcPts val="451"/>
              </a:spcBef>
              <a:buClr>
                <a:srgbClr val="006F4B"/>
              </a:buClr>
              <a:buSzPct val="75000"/>
              <a:buFont typeface="Wingdings" pitchFamily="2" charset="2"/>
              <a:buChar char="n"/>
              <a:defRPr sz="1400" kern="1200">
                <a:solidFill>
                  <a:schemeClr val="tx1">
                    <a:lumMod val="65000"/>
                    <a:lumOff val="35000"/>
                  </a:schemeClr>
                </a:solidFill>
                <a:latin typeface="+mj-lt"/>
                <a:ea typeface="Calibri" panose="020F0502020204030204" pitchFamily="34" charset="0"/>
                <a:cs typeface="Calibri" panose="020F0502020204030204" pitchFamily="34" charset="0"/>
              </a:defRPr>
            </a:lvl3pPr>
            <a:lvl4pPr marL="685783" indent="-228600" algn="l" defTabSz="685783" rtl="0" eaLnBrk="1" latinLnBrk="0" hangingPunct="1">
              <a:spcBef>
                <a:spcPts val="451"/>
              </a:spcBef>
              <a:buClr>
                <a:srgbClr val="006F4B"/>
              </a:buClr>
              <a:buSzPct val="75000"/>
              <a:buFont typeface="Wingdings" panose="05000000000000000000" pitchFamily="2" charset="2"/>
              <a:buChar char="q"/>
              <a:defRPr sz="1400" kern="1200">
                <a:solidFill>
                  <a:schemeClr val="tx1">
                    <a:lumMod val="65000"/>
                    <a:lumOff val="35000"/>
                  </a:schemeClr>
                </a:solidFill>
                <a:latin typeface="+mj-lt"/>
                <a:ea typeface="Calibri" panose="020F0502020204030204" pitchFamily="34" charset="0"/>
                <a:cs typeface="Calibri" panose="020F0502020204030204" pitchFamily="34" charset="0"/>
              </a:defRPr>
            </a:lvl4pPr>
            <a:lvl5pPr marL="857229" indent="-228600" algn="l" defTabSz="685783" rtl="0" eaLnBrk="1" latinLnBrk="0" hangingPunct="1">
              <a:spcBef>
                <a:spcPts val="451"/>
              </a:spcBef>
              <a:buClr>
                <a:srgbClr val="006F4B"/>
              </a:buClr>
              <a:buSzPct val="75000"/>
              <a:buFont typeface="Wingdings" pitchFamily="2" charset="2"/>
              <a:buChar char="n"/>
              <a:defRPr sz="1400" kern="1200">
                <a:solidFill>
                  <a:schemeClr val="tx1">
                    <a:lumMod val="65000"/>
                    <a:lumOff val="35000"/>
                  </a:schemeClr>
                </a:solidFill>
                <a:latin typeface="+mj-lt"/>
                <a:ea typeface="Calibri" panose="020F0502020204030204" pitchFamily="34" charset="0"/>
                <a:cs typeface="Calibri" panose="020F0502020204030204" pitchFamily="34" charset="0"/>
              </a:defRPr>
            </a:lvl5pPr>
            <a:lvl6pPr marL="1885904"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8"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fontAlgn="auto">
              <a:spcAft>
                <a:spcPts val="0"/>
              </a:spcAft>
              <a:buNone/>
            </a:pPr>
            <a:r>
              <a:rPr lang="en-US" sz="2800" dirty="0">
                <a:solidFill>
                  <a:schemeClr val="bg1">
                    <a:lumMod val="75000"/>
                  </a:schemeClr>
                </a:solidFill>
                <a:latin typeface="Univers 57 Condensed" pitchFamily="50" charset="0"/>
                <a:ea typeface="+mn-ea"/>
                <a:cs typeface="+mn-cs"/>
              </a:rPr>
              <a:t>Network</a:t>
            </a:r>
            <a:r>
              <a:rPr lang="en-US" sz="2800" b="1" dirty="0">
                <a:solidFill>
                  <a:schemeClr val="bg1"/>
                </a:solidFill>
                <a:latin typeface="Univers 57 Condensed" pitchFamily="50" charset="0"/>
                <a:cs typeface="Arial"/>
              </a:rPr>
              <a:t> </a:t>
            </a:r>
            <a:r>
              <a:rPr lang="en-US" sz="2800" dirty="0">
                <a:solidFill>
                  <a:schemeClr val="bg1">
                    <a:lumMod val="75000"/>
                  </a:schemeClr>
                </a:solidFill>
                <a:latin typeface="Univers 57 Condensed" pitchFamily="50" charset="0"/>
                <a:ea typeface="+mn-ea"/>
                <a:cs typeface="+mn-cs"/>
              </a:rPr>
              <a:t>Flags</a:t>
            </a:r>
          </a:p>
          <a:p>
            <a:pPr marL="170815" fontAlgn="auto">
              <a:spcAft>
                <a:spcPts val="0"/>
              </a:spcAft>
              <a:buClr>
                <a:schemeClr val="bg1"/>
              </a:buClr>
            </a:pPr>
            <a:r>
              <a:rPr lang="en-US" sz="2400" b="1" dirty="0">
                <a:solidFill>
                  <a:schemeClr val="bg1"/>
                </a:solidFill>
                <a:latin typeface="Univers 57 Condensed" pitchFamily="50" charset="0"/>
                <a:cs typeface="Arial"/>
              </a:rPr>
              <a:t>Start Flag</a:t>
            </a:r>
            <a:endParaRPr lang="en-US" sz="2400" dirty="0">
              <a:solidFill>
                <a:schemeClr val="bg1"/>
              </a:solidFill>
              <a:latin typeface="Univers 57 Condensed" pitchFamily="50" charset="0"/>
              <a:cs typeface="Arial"/>
            </a:endParaRPr>
          </a:p>
          <a:p>
            <a:pPr marL="170815" fontAlgn="auto">
              <a:spcAft>
                <a:spcPts val="0"/>
              </a:spcAft>
              <a:buClr>
                <a:schemeClr val="bg1"/>
              </a:buClr>
            </a:pPr>
            <a:r>
              <a:rPr lang="en-US" sz="2400" b="1" dirty="0">
                <a:solidFill>
                  <a:schemeClr val="bg1"/>
                </a:solidFill>
                <a:latin typeface="Univers 57 Condensed" pitchFamily="50" charset="0"/>
                <a:cs typeface="Arial"/>
              </a:rPr>
              <a:t>Terminal Flag</a:t>
            </a:r>
          </a:p>
          <a:p>
            <a:pPr marL="170815" fontAlgn="auto">
              <a:spcAft>
                <a:spcPts val="0"/>
              </a:spcAft>
              <a:buClr>
                <a:schemeClr val="bg1"/>
              </a:buClr>
            </a:pPr>
            <a:r>
              <a:rPr lang="en-US" sz="2400" b="1" dirty="0">
                <a:solidFill>
                  <a:schemeClr val="bg1"/>
                </a:solidFill>
                <a:latin typeface="Univers 57 Condensed" pitchFamily="50" charset="0"/>
                <a:cs typeface="Arial"/>
              </a:rPr>
              <a:t>Divergence</a:t>
            </a:r>
          </a:p>
          <a:p>
            <a:pPr marL="170815" fontAlgn="auto">
              <a:spcAft>
                <a:spcPts val="0"/>
              </a:spcAft>
              <a:buClr>
                <a:schemeClr val="bg1"/>
              </a:buClr>
            </a:pPr>
            <a:r>
              <a:rPr lang="en-US" sz="2400" b="1" dirty="0">
                <a:solidFill>
                  <a:schemeClr val="bg1"/>
                </a:solidFill>
                <a:latin typeface="Univers 57 Condensed" pitchFamily="50" charset="0"/>
                <a:cs typeface="Arial"/>
              </a:rPr>
              <a:t>Return Divergence</a:t>
            </a:r>
            <a:endParaRPr lang="en-US" sz="2400" dirty="0">
              <a:solidFill>
                <a:schemeClr val="bg1"/>
              </a:solidFill>
              <a:latin typeface="Univers 57 Condensed" pitchFamily="50" charset="0"/>
              <a:cs typeface="Arial"/>
            </a:endParaRPr>
          </a:p>
          <a:p>
            <a:pPr marL="170815" fontAlgn="auto">
              <a:spcAft>
                <a:spcPts val="0"/>
              </a:spcAft>
              <a:buClr>
                <a:schemeClr val="bg1"/>
              </a:buClr>
            </a:pPr>
            <a:endParaRPr lang="en-US" dirty="0">
              <a:solidFill>
                <a:schemeClr val="bg1"/>
              </a:solidFill>
              <a:latin typeface="Univers 57 Condensed" pitchFamily="50" charset="0"/>
            </a:endParaRPr>
          </a:p>
          <a:p>
            <a:pPr marL="170815" fontAlgn="auto">
              <a:spcAft>
                <a:spcPts val="0"/>
              </a:spcAft>
            </a:pPr>
            <a:endParaRPr lang="en-US" dirty="0">
              <a:solidFill>
                <a:schemeClr val="bg1"/>
              </a:solidFill>
              <a:latin typeface="Univers 57 Condensed" pitchFamily="50" charset="0"/>
            </a:endParaRPr>
          </a:p>
        </p:txBody>
      </p:sp>
      <p:sp>
        <p:nvSpPr>
          <p:cNvPr id="12" name="Content Placeholder 2">
            <a:extLst>
              <a:ext uri="{FF2B5EF4-FFF2-40B4-BE49-F238E27FC236}">
                <a16:creationId xmlns:a16="http://schemas.microsoft.com/office/drawing/2014/main" id="{1741509F-5E7D-FA5A-7BE6-3B9F53C15ACD}"/>
              </a:ext>
            </a:extLst>
          </p:cNvPr>
          <p:cNvSpPr txBox="1">
            <a:spLocks/>
          </p:cNvSpPr>
          <p:nvPr/>
        </p:nvSpPr>
        <p:spPr>
          <a:xfrm>
            <a:off x="7905908" y="1675607"/>
            <a:ext cx="3621457" cy="4383844"/>
          </a:xfrm>
          <a:prstGeom prst="rect">
            <a:avLst/>
          </a:prstGeom>
        </p:spPr>
        <p:txBody>
          <a:bodyPr vert="horz" lIns="91440" tIns="45720" rIns="91440" bIns="45720" rtlCol="0" anchor="t">
            <a:normAutofit/>
          </a:bodyPr>
          <a:lstStyle>
            <a:lvl1pPr marL="171446" indent="-228600" algn="l" defTabSz="685783" rtl="0" eaLnBrk="1" latinLnBrk="0" hangingPunct="1">
              <a:spcBef>
                <a:spcPts val="1500"/>
              </a:spcBef>
              <a:buClr>
                <a:srgbClr val="006F4B"/>
              </a:buClr>
              <a:buSzPct val="75000"/>
              <a:buFont typeface="Wingdings" pitchFamily="2" charset="2"/>
              <a:buChar char="n"/>
              <a:defRPr sz="1800" kern="1200">
                <a:solidFill>
                  <a:srgbClr val="595959"/>
                </a:solidFill>
                <a:latin typeface="+mj-lt"/>
                <a:ea typeface="Calibri" panose="020F0502020204030204" pitchFamily="34" charset="0"/>
                <a:cs typeface="Calibri" panose="020F0502020204030204" pitchFamily="34" charset="0"/>
              </a:defRPr>
            </a:lvl1pPr>
            <a:lvl2pPr marL="342891" indent="-228600" algn="l" defTabSz="685783" rtl="0" eaLnBrk="1" latinLnBrk="0" hangingPunct="1">
              <a:spcBef>
                <a:spcPts val="451"/>
              </a:spcBef>
              <a:buClr>
                <a:srgbClr val="006F4B"/>
              </a:buClr>
              <a:buSzPct val="75000"/>
              <a:buFont typeface="Wingdings" panose="05000000000000000000" pitchFamily="2" charset="2"/>
              <a:buChar char="q"/>
              <a:defRPr sz="1600" kern="1200">
                <a:solidFill>
                  <a:schemeClr val="tx1">
                    <a:lumMod val="65000"/>
                    <a:lumOff val="35000"/>
                  </a:schemeClr>
                </a:solidFill>
                <a:latin typeface="+mj-lt"/>
                <a:ea typeface="Calibri" panose="020F0502020204030204" pitchFamily="34" charset="0"/>
                <a:cs typeface="Calibri" panose="020F0502020204030204" pitchFamily="34" charset="0"/>
              </a:defRPr>
            </a:lvl2pPr>
            <a:lvl3pPr marL="514338" indent="-228600" algn="l" defTabSz="685783" rtl="0" eaLnBrk="1" latinLnBrk="0" hangingPunct="1">
              <a:spcBef>
                <a:spcPts val="451"/>
              </a:spcBef>
              <a:buClr>
                <a:srgbClr val="006F4B"/>
              </a:buClr>
              <a:buSzPct val="75000"/>
              <a:buFont typeface="Wingdings" pitchFamily="2" charset="2"/>
              <a:buChar char="n"/>
              <a:defRPr sz="1400" kern="1200">
                <a:solidFill>
                  <a:schemeClr val="tx1">
                    <a:lumMod val="65000"/>
                    <a:lumOff val="35000"/>
                  </a:schemeClr>
                </a:solidFill>
                <a:latin typeface="+mj-lt"/>
                <a:ea typeface="Calibri" panose="020F0502020204030204" pitchFamily="34" charset="0"/>
                <a:cs typeface="Calibri" panose="020F0502020204030204" pitchFamily="34" charset="0"/>
              </a:defRPr>
            </a:lvl3pPr>
            <a:lvl4pPr marL="685783" indent="-228600" algn="l" defTabSz="685783" rtl="0" eaLnBrk="1" latinLnBrk="0" hangingPunct="1">
              <a:spcBef>
                <a:spcPts val="451"/>
              </a:spcBef>
              <a:buClr>
                <a:srgbClr val="006F4B"/>
              </a:buClr>
              <a:buSzPct val="75000"/>
              <a:buFont typeface="Wingdings" panose="05000000000000000000" pitchFamily="2" charset="2"/>
              <a:buChar char="q"/>
              <a:defRPr sz="1400" kern="1200">
                <a:solidFill>
                  <a:schemeClr val="tx1">
                    <a:lumMod val="65000"/>
                    <a:lumOff val="35000"/>
                  </a:schemeClr>
                </a:solidFill>
                <a:latin typeface="+mj-lt"/>
                <a:ea typeface="Calibri" panose="020F0502020204030204" pitchFamily="34" charset="0"/>
                <a:cs typeface="Calibri" panose="020F0502020204030204" pitchFamily="34" charset="0"/>
              </a:defRPr>
            </a:lvl4pPr>
            <a:lvl5pPr marL="857229" indent="-228600" algn="l" defTabSz="685783" rtl="0" eaLnBrk="1" latinLnBrk="0" hangingPunct="1">
              <a:spcBef>
                <a:spcPts val="451"/>
              </a:spcBef>
              <a:buClr>
                <a:srgbClr val="006F4B"/>
              </a:buClr>
              <a:buSzPct val="75000"/>
              <a:buFont typeface="Wingdings" pitchFamily="2" charset="2"/>
              <a:buChar char="n"/>
              <a:defRPr sz="1400" kern="1200">
                <a:solidFill>
                  <a:schemeClr val="tx1">
                    <a:lumMod val="65000"/>
                    <a:lumOff val="35000"/>
                  </a:schemeClr>
                </a:solidFill>
                <a:latin typeface="+mj-lt"/>
                <a:ea typeface="Calibri" panose="020F0502020204030204" pitchFamily="34" charset="0"/>
                <a:cs typeface="Calibri" panose="020F0502020204030204" pitchFamily="34" charset="0"/>
              </a:defRPr>
            </a:lvl5pPr>
            <a:lvl6pPr marL="1885904"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8"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fontAlgn="auto">
              <a:spcAft>
                <a:spcPts val="0"/>
              </a:spcAft>
              <a:buNone/>
            </a:pPr>
            <a:r>
              <a:rPr lang="en-US" sz="2800" dirty="0">
                <a:solidFill>
                  <a:schemeClr val="bg1">
                    <a:lumMod val="75000"/>
                  </a:schemeClr>
                </a:solidFill>
                <a:latin typeface="Univers 57 Condensed" pitchFamily="50" charset="0"/>
                <a:ea typeface="+mn-ea"/>
                <a:cs typeface="+mn-cs"/>
              </a:rPr>
              <a:t>Hierarchy of flowlines</a:t>
            </a:r>
          </a:p>
          <a:p>
            <a:pPr marL="170815" fontAlgn="auto">
              <a:spcAft>
                <a:spcPts val="0"/>
              </a:spcAft>
              <a:buClr>
                <a:schemeClr val="bg1"/>
              </a:buClr>
            </a:pPr>
            <a:r>
              <a:rPr lang="en-US" sz="2400" b="1" dirty="0">
                <a:solidFill>
                  <a:schemeClr val="bg1"/>
                </a:solidFill>
                <a:latin typeface="Univers 57 Condensed" pitchFamily="50" charset="0"/>
                <a:cs typeface="Arial"/>
              </a:rPr>
              <a:t>Stream Level</a:t>
            </a:r>
          </a:p>
          <a:p>
            <a:pPr marL="170815" fontAlgn="auto">
              <a:spcAft>
                <a:spcPts val="0"/>
              </a:spcAft>
              <a:buClr>
                <a:schemeClr val="bg1"/>
              </a:buClr>
            </a:pPr>
            <a:r>
              <a:rPr lang="en-US" sz="2400" b="1" dirty="0">
                <a:solidFill>
                  <a:schemeClr val="bg1"/>
                </a:solidFill>
                <a:latin typeface="Univers 57 Condensed" pitchFamily="50" charset="0"/>
                <a:cs typeface="Arial"/>
              </a:rPr>
              <a:t>Level Path</a:t>
            </a:r>
          </a:p>
          <a:p>
            <a:pPr marL="170815" fontAlgn="auto">
              <a:spcAft>
                <a:spcPts val="0"/>
              </a:spcAft>
              <a:buClr>
                <a:schemeClr val="bg1"/>
              </a:buClr>
            </a:pPr>
            <a:r>
              <a:rPr lang="en-US" sz="2400" b="1" dirty="0">
                <a:solidFill>
                  <a:schemeClr val="bg1"/>
                </a:solidFill>
                <a:latin typeface="Univers 57 Condensed" pitchFamily="50" charset="0"/>
                <a:cs typeface="Arial"/>
              </a:rPr>
              <a:t>Stream Order</a:t>
            </a:r>
          </a:p>
          <a:p>
            <a:pPr marL="170815" fontAlgn="auto">
              <a:spcAft>
                <a:spcPts val="0"/>
              </a:spcAft>
              <a:buClr>
                <a:schemeClr val="bg1"/>
              </a:buClr>
            </a:pPr>
            <a:r>
              <a:rPr lang="en-US" sz="2400" b="1" dirty="0">
                <a:solidFill>
                  <a:schemeClr val="bg1"/>
                </a:solidFill>
                <a:latin typeface="Univers 57 Condensed" pitchFamily="50" charset="0"/>
                <a:cs typeface="Arial"/>
              </a:rPr>
              <a:t>Stream Calculator</a:t>
            </a:r>
            <a:endParaRPr lang="en-US" sz="2400" dirty="0">
              <a:solidFill>
                <a:schemeClr val="bg1"/>
              </a:solidFill>
              <a:latin typeface="Univers 57 Condensed" pitchFamily="50" charset="0"/>
              <a:cs typeface="Arial"/>
            </a:endParaRPr>
          </a:p>
          <a:p>
            <a:pPr marL="0" indent="0" fontAlgn="auto">
              <a:spcAft>
                <a:spcPts val="0"/>
              </a:spcAft>
              <a:buNone/>
            </a:pPr>
            <a:endParaRPr lang="en-US" dirty="0">
              <a:solidFill>
                <a:schemeClr val="bg1"/>
              </a:solidFill>
              <a:latin typeface="Univers 57 Condensed" pitchFamily="50" charset="0"/>
            </a:endParaRPr>
          </a:p>
        </p:txBody>
      </p:sp>
      <p:sp>
        <p:nvSpPr>
          <p:cNvPr id="13" name="TextBox 12">
            <a:extLst>
              <a:ext uri="{FF2B5EF4-FFF2-40B4-BE49-F238E27FC236}">
                <a16:creationId xmlns:a16="http://schemas.microsoft.com/office/drawing/2014/main" id="{41E9F9C1-F5B6-8577-15F0-87C7B2BC4E8D}"/>
              </a:ext>
            </a:extLst>
          </p:cNvPr>
          <p:cNvSpPr txBox="1"/>
          <p:nvPr/>
        </p:nvSpPr>
        <p:spPr>
          <a:xfrm>
            <a:off x="1062982" y="5937606"/>
            <a:ext cx="9676737" cy="477054"/>
          </a:xfrm>
          <a:prstGeom prst="rect">
            <a:avLst/>
          </a:prstGeom>
          <a:noFill/>
        </p:spPr>
        <p:txBody>
          <a:bodyPr wrap="square">
            <a:spAutoFit/>
          </a:bodyPr>
          <a:lstStyle/>
          <a:p>
            <a:pPr algn="ctr">
              <a:buNone/>
            </a:pPr>
            <a:r>
              <a:rPr lang="en-US" sz="2500" dirty="0">
                <a:solidFill>
                  <a:schemeClr val="accent4"/>
                </a:solidFill>
                <a:latin typeface="Univers 57 Condensed" pitchFamily="50" charset="0"/>
                <a:ea typeface="+mj-ea"/>
                <a:cs typeface="+mj-cs"/>
              </a:rPr>
              <a:t>usgs.gov/3d-hydrography-program/3dhp-flow-network-derivatives</a:t>
            </a:r>
          </a:p>
        </p:txBody>
      </p:sp>
    </p:spTree>
    <p:extLst>
      <p:ext uri="{BB962C8B-B14F-4D97-AF65-F5344CB8AC3E}">
        <p14:creationId xmlns:p14="http://schemas.microsoft.com/office/powerpoint/2010/main" val="3117427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2026-08-21_08-48-06">
            <a:hlinkClick r:id="" action="ppaction://media"/>
            <a:extLst>
              <a:ext uri="{FF2B5EF4-FFF2-40B4-BE49-F238E27FC236}">
                <a16:creationId xmlns:a16="http://schemas.microsoft.com/office/drawing/2014/main" id="{A636DAEC-334E-F672-3B29-1EE2B215FD2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12271" y="0"/>
            <a:ext cx="11767457" cy="6252993"/>
          </a:xfrm>
          <a:prstGeom prst="rect">
            <a:avLst/>
          </a:prstGeom>
        </p:spPr>
      </p:pic>
    </p:spTree>
    <p:extLst>
      <p:ext uri="{BB962C8B-B14F-4D97-AF65-F5344CB8AC3E}">
        <p14:creationId xmlns:p14="http://schemas.microsoft.com/office/powerpoint/2010/main" val="400254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723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51A16A9-3EBD-C192-91DC-8AF4AC1BC17F}"/>
              </a:ext>
            </a:extLst>
          </p:cNvPr>
          <p:cNvSpPr/>
          <p:nvPr/>
        </p:nvSpPr>
        <p:spPr>
          <a:xfrm>
            <a:off x="0" y="5709637"/>
            <a:ext cx="3724275" cy="10953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p:cNvSpPr txBox="1">
            <a:spLocks/>
          </p:cNvSpPr>
          <p:nvPr/>
        </p:nvSpPr>
        <p:spPr>
          <a:xfrm>
            <a:off x="277667" y="703805"/>
            <a:ext cx="7543581" cy="1033227"/>
          </a:xfrm>
          <a:prstGeom prst="rect">
            <a:avLst/>
          </a:prstGeom>
          <a:solidFill>
            <a:schemeClr val="bg1"/>
          </a:solidFill>
        </p:spPr>
        <p:txBody>
          <a:bodyPr vert="horz" lIns="68580" tIns="34291" rIns="68580" bIns="34291" rtlCol="0" anchor="ctr">
            <a:normAutofit/>
          </a:bodyPr>
          <a:lstStyle>
            <a:lvl1pPr marL="228600" indent="-228600" algn="l" defTabSz="914400" rtl="0" eaLnBrk="1" latinLnBrk="0" hangingPunct="1">
              <a:spcBef>
                <a:spcPts val="2000"/>
              </a:spcBef>
              <a:buClr>
                <a:srgbClr val="493A13"/>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rgbClr val="5395BE"/>
              </a:buClr>
              <a:buSzPct val="75000"/>
              <a:buFont typeface="Wingdings" pitchFamily="2" charset="2"/>
              <a:buChar char="n"/>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rgbClr val="493A13"/>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rgbClr val="5395BE"/>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rgbClr val="493A13"/>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685783">
              <a:spcBef>
                <a:spcPts val="0"/>
              </a:spcBef>
              <a:buClr>
                <a:srgbClr val="006600"/>
              </a:buClr>
              <a:buNone/>
              <a:defRPr/>
            </a:pPr>
            <a:r>
              <a:rPr lang="en-US" sz="1800" b="1" dirty="0">
                <a:latin typeface="Arial" panose="020B0604020202020204" pitchFamily="34" charset="0"/>
                <a:cs typeface="Arial" panose="020B0604020202020204" pitchFamily="34" charset="0"/>
              </a:rPr>
              <a:t>Mission:  </a:t>
            </a:r>
            <a:r>
              <a:rPr lang="en-US" sz="1800" dirty="0">
                <a:latin typeface="Arial" panose="020B0604020202020204" pitchFamily="34" charset="0"/>
                <a:cs typeface="Arial" panose="020B0604020202020204" pitchFamily="34" charset="0"/>
                <a:sym typeface="Arial"/>
              </a:rPr>
              <a:t>Provide National topographic information to advance science, support government, enlighten citizens, and enable decision making. </a:t>
            </a:r>
          </a:p>
        </p:txBody>
      </p:sp>
      <p:sp>
        <p:nvSpPr>
          <p:cNvPr id="16" name="Title 1"/>
          <p:cNvSpPr txBox="1">
            <a:spLocks/>
          </p:cNvSpPr>
          <p:nvPr/>
        </p:nvSpPr>
        <p:spPr>
          <a:xfrm>
            <a:off x="535081" y="212111"/>
            <a:ext cx="9446433" cy="621349"/>
          </a:xfrm>
          <a:prstGeom prst="rect">
            <a:avLst/>
          </a:prstGeom>
          <a:noFill/>
          <a:ln>
            <a:noFill/>
          </a:ln>
        </p:spPr>
        <p:txBody>
          <a:bodyPr lIns="68569" tIns="68569" rIns="68569" bIns="68569" anchor="b" anchorCtr="0"/>
          <a:lstStyle>
            <a:defPPr marR="0" algn="l" rtl="0">
              <a:lnSpc>
                <a:spcPct val="100000"/>
              </a:lnSpc>
              <a:spcBef>
                <a:spcPts val="0"/>
              </a:spcBef>
              <a:spcAft>
                <a:spcPts val="0"/>
              </a:spcAft>
            </a:defPPr>
            <a:lvl1pPr marL="0" marR="0" indent="0" algn="l" rtl="0">
              <a:lnSpc>
                <a:spcPct val="100000"/>
              </a:lnSpc>
              <a:spcBef>
                <a:spcPts val="0"/>
              </a:spcBef>
              <a:spcAft>
                <a:spcPts val="0"/>
              </a:spcAft>
              <a:buClr>
                <a:srgbClr val="006F4B"/>
              </a:buClr>
              <a:buFont typeface="Arial"/>
              <a:buNone/>
              <a:defRPr sz="1400" b="0" i="0" u="none" strike="noStrike" cap="none" baseline="0">
                <a:solidFill>
                  <a:srgbClr val="000000"/>
                </a:solidFill>
                <a:latin typeface="Arial"/>
                <a:ea typeface="Arial"/>
                <a:cs typeface="Arial"/>
                <a:sym typeface="Arial"/>
                <a:rtl val="0"/>
              </a:defRPr>
            </a:lvl1pPr>
            <a:lvl2pPr marL="0" marR="0" indent="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pPr>
              <a:defRPr/>
            </a:pPr>
            <a:r>
              <a:rPr lang="en-US" sz="3400" b="1" dirty="0">
                <a:solidFill>
                  <a:schemeClr val="bg1"/>
                </a:solidFill>
                <a:latin typeface="+mj-lt"/>
                <a:ea typeface="+mj-ea"/>
                <a:cs typeface="+mj-cs"/>
              </a:rPr>
              <a:t>USGS National Geospatial Program</a:t>
            </a:r>
          </a:p>
        </p:txBody>
      </p:sp>
      <p:pic>
        <p:nvPicPr>
          <p:cNvPr id="2" name="Picture 1">
            <a:extLst>
              <a:ext uri="{FF2B5EF4-FFF2-40B4-BE49-F238E27FC236}">
                <a16:creationId xmlns:a16="http://schemas.microsoft.com/office/drawing/2014/main" id="{F62D3A39-9F59-4B7E-B1DC-A53CC3EA041B}"/>
              </a:ext>
            </a:extLst>
          </p:cNvPr>
          <p:cNvPicPr>
            <a:picLocks noChangeAspect="1"/>
          </p:cNvPicPr>
          <p:nvPr/>
        </p:nvPicPr>
        <p:blipFill>
          <a:blip r:embed="rId3"/>
          <a:srcRect/>
          <a:stretch/>
        </p:blipFill>
        <p:spPr>
          <a:xfrm>
            <a:off x="78411" y="3721115"/>
            <a:ext cx="3172693" cy="1965950"/>
          </a:xfrm>
          <a:prstGeom prst="rect">
            <a:avLst/>
          </a:prstGeom>
          <a:ln w="15875">
            <a:solidFill>
              <a:schemeClr val="tx1">
                <a:lumMod val="50000"/>
                <a:lumOff val="50000"/>
              </a:schemeClr>
            </a:solidFill>
          </a:ln>
          <a:effectLst/>
        </p:spPr>
      </p:pic>
      <p:pic>
        <p:nvPicPr>
          <p:cNvPr id="5" name="Picture 4">
            <a:extLst>
              <a:ext uri="{FF2B5EF4-FFF2-40B4-BE49-F238E27FC236}">
                <a16:creationId xmlns:a16="http://schemas.microsoft.com/office/drawing/2014/main" id="{F48F5840-A8C7-488B-AA22-B8AD9F27A1D0}"/>
              </a:ext>
            </a:extLst>
          </p:cNvPr>
          <p:cNvPicPr>
            <a:picLocks noChangeAspect="1"/>
          </p:cNvPicPr>
          <p:nvPr/>
        </p:nvPicPr>
        <p:blipFill>
          <a:blip r:embed="rId4"/>
          <a:srcRect/>
          <a:stretch/>
        </p:blipFill>
        <p:spPr>
          <a:xfrm>
            <a:off x="3388169" y="4186807"/>
            <a:ext cx="2878986" cy="2093142"/>
          </a:xfrm>
          <a:prstGeom prst="rect">
            <a:avLst/>
          </a:prstGeom>
          <a:ln w="15875">
            <a:solidFill>
              <a:schemeClr val="tx1">
                <a:lumMod val="50000"/>
                <a:lumOff val="50000"/>
              </a:schemeClr>
            </a:solidFill>
          </a:ln>
        </p:spPr>
      </p:pic>
      <p:grpSp>
        <p:nvGrpSpPr>
          <p:cNvPr id="18" name="Group 17">
            <a:extLst>
              <a:ext uri="{FF2B5EF4-FFF2-40B4-BE49-F238E27FC236}">
                <a16:creationId xmlns:a16="http://schemas.microsoft.com/office/drawing/2014/main" id="{F81A4402-E49F-4B90-8898-246BAF04A151}"/>
              </a:ext>
            </a:extLst>
          </p:cNvPr>
          <p:cNvGrpSpPr/>
          <p:nvPr/>
        </p:nvGrpSpPr>
        <p:grpSpPr>
          <a:xfrm>
            <a:off x="6370986" y="1782329"/>
            <a:ext cx="2416388" cy="2730918"/>
            <a:chOff x="9329787" y="3066529"/>
            <a:chExt cx="2648679" cy="3200487"/>
          </a:xfrm>
        </p:grpSpPr>
        <p:pic>
          <p:nvPicPr>
            <p:cNvPr id="10" name="Picture 9">
              <a:extLst>
                <a:ext uri="{FF2B5EF4-FFF2-40B4-BE49-F238E27FC236}">
                  <a16:creationId xmlns:a16="http://schemas.microsoft.com/office/drawing/2014/main" id="{776F4391-309A-4939-97DE-DD17C3D6F437}"/>
                </a:ext>
              </a:extLst>
            </p:cNvPr>
            <p:cNvPicPr>
              <a:picLocks noChangeAspect="1"/>
            </p:cNvPicPr>
            <p:nvPr/>
          </p:nvPicPr>
          <p:blipFill>
            <a:blip r:embed="rId5"/>
            <a:stretch>
              <a:fillRect/>
            </a:stretch>
          </p:blipFill>
          <p:spPr>
            <a:xfrm>
              <a:off x="9329787" y="3066529"/>
              <a:ext cx="2648679" cy="3200487"/>
            </a:xfrm>
            <a:prstGeom prst="rect">
              <a:avLst/>
            </a:prstGeom>
            <a:ln w="15875">
              <a:solidFill>
                <a:schemeClr val="tx1">
                  <a:lumMod val="50000"/>
                  <a:lumOff val="50000"/>
                </a:schemeClr>
              </a:solidFill>
            </a:ln>
          </p:spPr>
        </p:pic>
        <p:pic>
          <p:nvPicPr>
            <p:cNvPr id="17" name="Picture 16">
              <a:extLst>
                <a:ext uri="{FF2B5EF4-FFF2-40B4-BE49-F238E27FC236}">
                  <a16:creationId xmlns:a16="http://schemas.microsoft.com/office/drawing/2014/main" id="{0C1EC16B-DED0-4B8B-BF17-82C13D693322}"/>
                </a:ext>
              </a:extLst>
            </p:cNvPr>
            <p:cNvPicPr>
              <a:picLocks noChangeAspect="1"/>
            </p:cNvPicPr>
            <p:nvPr/>
          </p:nvPicPr>
          <p:blipFill>
            <a:blip r:embed="rId6"/>
            <a:stretch>
              <a:fillRect/>
            </a:stretch>
          </p:blipFill>
          <p:spPr>
            <a:xfrm>
              <a:off x="9453179" y="3100462"/>
              <a:ext cx="1066892" cy="342930"/>
            </a:xfrm>
            <a:prstGeom prst="rect">
              <a:avLst/>
            </a:prstGeom>
          </p:spPr>
        </p:pic>
      </p:grpSp>
      <p:pic>
        <p:nvPicPr>
          <p:cNvPr id="12" name="Picture 11">
            <a:extLst>
              <a:ext uri="{FF2B5EF4-FFF2-40B4-BE49-F238E27FC236}">
                <a16:creationId xmlns:a16="http://schemas.microsoft.com/office/drawing/2014/main" id="{49CBA1A5-81A3-4D7A-8D1D-87F7FB3C239E}"/>
              </a:ext>
            </a:extLst>
          </p:cNvPr>
          <p:cNvPicPr>
            <a:picLocks noChangeAspect="1"/>
          </p:cNvPicPr>
          <p:nvPr/>
        </p:nvPicPr>
        <p:blipFill>
          <a:blip r:embed="rId7"/>
          <a:srcRect/>
          <a:stretch/>
        </p:blipFill>
        <p:spPr>
          <a:xfrm>
            <a:off x="8918157" y="2754113"/>
            <a:ext cx="3035675" cy="1759134"/>
          </a:xfrm>
          <a:prstGeom prst="rect">
            <a:avLst/>
          </a:prstGeom>
          <a:ln w="15875">
            <a:solidFill>
              <a:schemeClr val="tx1">
                <a:lumMod val="50000"/>
                <a:lumOff val="50000"/>
              </a:schemeClr>
            </a:solidFill>
          </a:ln>
        </p:spPr>
      </p:pic>
      <p:pic>
        <p:nvPicPr>
          <p:cNvPr id="14" name="Picture 13">
            <a:extLst>
              <a:ext uri="{FF2B5EF4-FFF2-40B4-BE49-F238E27FC236}">
                <a16:creationId xmlns:a16="http://schemas.microsoft.com/office/drawing/2014/main" id="{3B594508-6919-43AE-A6A7-0042943C5D92}"/>
              </a:ext>
            </a:extLst>
          </p:cNvPr>
          <p:cNvPicPr>
            <a:picLocks noChangeAspect="1"/>
          </p:cNvPicPr>
          <p:nvPr/>
        </p:nvPicPr>
        <p:blipFill>
          <a:blip r:embed="rId8"/>
          <a:srcRect/>
          <a:stretch/>
        </p:blipFill>
        <p:spPr>
          <a:xfrm>
            <a:off x="8236571" y="248123"/>
            <a:ext cx="3752381" cy="2184775"/>
          </a:xfrm>
          <a:prstGeom prst="rect">
            <a:avLst/>
          </a:prstGeom>
          <a:ln w="15875">
            <a:solidFill>
              <a:schemeClr val="tx1">
                <a:lumMod val="50000"/>
                <a:lumOff val="50000"/>
              </a:schemeClr>
            </a:solidFill>
          </a:ln>
        </p:spPr>
      </p:pic>
      <p:pic>
        <p:nvPicPr>
          <p:cNvPr id="13" name="Picture 12">
            <a:extLst>
              <a:ext uri="{FF2B5EF4-FFF2-40B4-BE49-F238E27FC236}">
                <a16:creationId xmlns:a16="http://schemas.microsoft.com/office/drawing/2014/main" id="{0FEF5234-0FB9-42B2-8028-1D28CCAD6033}"/>
              </a:ext>
            </a:extLst>
          </p:cNvPr>
          <p:cNvPicPr>
            <a:picLocks noChangeAspect="1"/>
          </p:cNvPicPr>
          <p:nvPr/>
        </p:nvPicPr>
        <p:blipFill>
          <a:blip r:embed="rId9"/>
          <a:stretch>
            <a:fillRect/>
          </a:stretch>
        </p:blipFill>
        <p:spPr>
          <a:xfrm>
            <a:off x="3459283" y="1989719"/>
            <a:ext cx="2704041" cy="1944401"/>
          </a:xfrm>
          <a:prstGeom prst="rect">
            <a:avLst/>
          </a:prstGeom>
          <a:ln w="15875">
            <a:solidFill>
              <a:schemeClr val="tx1">
                <a:lumMod val="50000"/>
                <a:lumOff val="50000"/>
              </a:schemeClr>
            </a:solidFill>
          </a:ln>
        </p:spPr>
      </p:pic>
      <p:pic>
        <p:nvPicPr>
          <p:cNvPr id="4" name="Picture 3">
            <a:extLst>
              <a:ext uri="{FF2B5EF4-FFF2-40B4-BE49-F238E27FC236}">
                <a16:creationId xmlns:a16="http://schemas.microsoft.com/office/drawing/2014/main" id="{5EBDD7DA-195A-46D9-9D6C-8C8D6559A3DF}"/>
              </a:ext>
            </a:extLst>
          </p:cNvPr>
          <p:cNvPicPr>
            <a:picLocks noChangeAspect="1"/>
          </p:cNvPicPr>
          <p:nvPr/>
        </p:nvPicPr>
        <p:blipFill>
          <a:blip r:embed="rId10"/>
          <a:stretch>
            <a:fillRect/>
          </a:stretch>
        </p:blipFill>
        <p:spPr>
          <a:xfrm>
            <a:off x="9203077" y="4711546"/>
            <a:ext cx="2750755" cy="1951037"/>
          </a:xfrm>
          <a:prstGeom prst="rect">
            <a:avLst/>
          </a:prstGeom>
          <a:ln w="15875">
            <a:solidFill>
              <a:schemeClr val="tx1">
                <a:lumMod val="50000"/>
                <a:lumOff val="50000"/>
              </a:schemeClr>
            </a:solidFill>
          </a:ln>
        </p:spPr>
      </p:pic>
      <p:pic>
        <p:nvPicPr>
          <p:cNvPr id="21" name="Picture 20">
            <a:extLst>
              <a:ext uri="{FF2B5EF4-FFF2-40B4-BE49-F238E27FC236}">
                <a16:creationId xmlns:a16="http://schemas.microsoft.com/office/drawing/2014/main" id="{AB984719-F429-4B13-8661-0C6F97756F35}"/>
              </a:ext>
            </a:extLst>
          </p:cNvPr>
          <p:cNvPicPr>
            <a:picLocks noChangeAspect="1"/>
          </p:cNvPicPr>
          <p:nvPr/>
        </p:nvPicPr>
        <p:blipFill>
          <a:blip r:embed="rId11"/>
          <a:stretch>
            <a:fillRect/>
          </a:stretch>
        </p:blipFill>
        <p:spPr>
          <a:xfrm>
            <a:off x="297076" y="1782329"/>
            <a:ext cx="2890708" cy="1784569"/>
          </a:xfrm>
          <a:prstGeom prst="rect">
            <a:avLst/>
          </a:prstGeom>
          <a:ln w="15875">
            <a:solidFill>
              <a:schemeClr val="tx1">
                <a:lumMod val="50000"/>
                <a:lumOff val="50000"/>
              </a:schemeClr>
            </a:solidFill>
          </a:ln>
        </p:spPr>
      </p:pic>
      <p:pic>
        <p:nvPicPr>
          <p:cNvPr id="19" name="Picture 18">
            <a:extLst>
              <a:ext uri="{FF2B5EF4-FFF2-40B4-BE49-F238E27FC236}">
                <a16:creationId xmlns:a16="http://schemas.microsoft.com/office/drawing/2014/main" id="{85CF71FA-A48C-42AC-83A8-3E687A52200E}"/>
              </a:ext>
            </a:extLst>
          </p:cNvPr>
          <p:cNvPicPr>
            <a:picLocks noChangeAspect="1"/>
          </p:cNvPicPr>
          <p:nvPr/>
        </p:nvPicPr>
        <p:blipFill>
          <a:blip r:embed="rId12"/>
          <a:stretch>
            <a:fillRect/>
          </a:stretch>
        </p:blipFill>
        <p:spPr>
          <a:xfrm>
            <a:off x="6459102" y="4630615"/>
            <a:ext cx="2434601" cy="2015274"/>
          </a:xfrm>
          <a:prstGeom prst="rect">
            <a:avLst/>
          </a:prstGeom>
          <a:ln w="15875">
            <a:solidFill>
              <a:schemeClr val="tx1">
                <a:lumMod val="50000"/>
                <a:lumOff val="50000"/>
              </a:schemeClr>
            </a:solidFill>
          </a:ln>
        </p:spPr>
      </p:pic>
      <p:pic>
        <p:nvPicPr>
          <p:cNvPr id="3" name="Picture 2" descr="A picture containing text&#10;&#10;Description automatically generated">
            <a:extLst>
              <a:ext uri="{FF2B5EF4-FFF2-40B4-BE49-F238E27FC236}">
                <a16:creationId xmlns:a16="http://schemas.microsoft.com/office/drawing/2014/main" id="{5807D750-BACF-6EA1-9140-5F49E655F7A0}"/>
              </a:ext>
            </a:extLst>
          </p:cNvPr>
          <p:cNvPicPr>
            <a:picLocks noChangeAspect="1"/>
          </p:cNvPicPr>
          <p:nvPr/>
        </p:nvPicPr>
        <p:blipFill>
          <a:blip r:embed="rId13">
            <a:extLst>
              <a:ext uri="{28A0092B-C50C-407E-A947-70E740481C1C}">
                <a14:useLocalDpi xmlns:a14="http://schemas.microsoft.com/office/drawing/2010/main" val="0"/>
              </a:ext>
            </a:extLst>
          </a:blip>
          <a:srcRect t="6218"/>
          <a:stretch>
            <a:fillRect/>
          </a:stretch>
        </p:blipFill>
        <p:spPr>
          <a:xfrm>
            <a:off x="535081" y="5746762"/>
            <a:ext cx="2177651" cy="1021124"/>
          </a:xfrm>
          <a:prstGeom prst="rect">
            <a:avLst/>
          </a:prstGeom>
        </p:spPr>
      </p:pic>
    </p:spTree>
    <p:extLst>
      <p:ext uri="{BB962C8B-B14F-4D97-AF65-F5344CB8AC3E}">
        <p14:creationId xmlns:p14="http://schemas.microsoft.com/office/powerpoint/2010/main" val="10182243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3265B413-4484-FAB6-9369-4DB187FC13C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900" t="6388" r="3317" b="1934"/>
          <a:stretch>
            <a:fillRect/>
          </a:stretch>
        </p:blipFill>
        <p:spPr bwMode="auto">
          <a:xfrm>
            <a:off x="2199564" y="1037231"/>
            <a:ext cx="7792872" cy="550004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138D8A7-D0BF-51BA-0BB7-2574C17CCC13}"/>
              </a:ext>
            </a:extLst>
          </p:cNvPr>
          <p:cNvSpPr txBox="1">
            <a:spLocks/>
          </p:cNvSpPr>
          <p:nvPr/>
        </p:nvSpPr>
        <p:spPr>
          <a:xfrm>
            <a:off x="838200" y="88901"/>
            <a:ext cx="10515600" cy="719396"/>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Georgia Pro Semibold" panose="02040702050405020303" pitchFamily="18" charset="0"/>
                <a:ea typeface="+mj-ea"/>
                <a:cs typeface="+mj-cs"/>
              </a:defRPr>
            </a:lvl1pPr>
          </a:lstStyle>
          <a:p>
            <a:pPr algn="ctr"/>
            <a:r>
              <a:rPr lang="en-US" dirty="0"/>
              <a:t>Probabilities of Stream Permanence</a:t>
            </a:r>
          </a:p>
        </p:txBody>
      </p:sp>
      <p:pic>
        <p:nvPicPr>
          <p:cNvPr id="9" name="Picture 8">
            <a:extLst>
              <a:ext uri="{FF2B5EF4-FFF2-40B4-BE49-F238E27FC236}">
                <a16:creationId xmlns:a16="http://schemas.microsoft.com/office/drawing/2014/main" id="{D5AB5CD1-721C-2BBB-DCF6-7437F490CF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90412" y="4940684"/>
            <a:ext cx="1770939" cy="1770939"/>
          </a:xfrm>
          <a:prstGeom prst="rect">
            <a:avLst/>
          </a:prstGeom>
        </p:spPr>
      </p:pic>
    </p:spTree>
    <p:extLst>
      <p:ext uri="{BB962C8B-B14F-4D97-AF65-F5344CB8AC3E}">
        <p14:creationId xmlns:p14="http://schemas.microsoft.com/office/powerpoint/2010/main" val="10744995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FA98C37-B282-E323-FE9E-BF53156C3AA0}"/>
              </a:ext>
            </a:extLst>
          </p:cNvPr>
          <p:cNvSpPr txBox="1"/>
          <p:nvPr/>
        </p:nvSpPr>
        <p:spPr>
          <a:xfrm>
            <a:off x="317311" y="693594"/>
            <a:ext cx="2357650" cy="3539430"/>
          </a:xfrm>
          <a:prstGeom prst="rect">
            <a:avLst/>
          </a:prstGeom>
          <a:noFill/>
        </p:spPr>
        <p:txBody>
          <a:bodyPr wrap="square">
            <a:spAutoFit/>
          </a:bodyPr>
          <a:lstStyle/>
          <a:p>
            <a:r>
              <a:rPr lang="en-US" sz="2800" b="0" i="0" dirty="0">
                <a:solidFill>
                  <a:schemeClr val="bg1"/>
                </a:solidFill>
                <a:effectLst/>
                <a:latin typeface="Univers 57 Condensed" pitchFamily="50" charset="0"/>
              </a:rPr>
              <a:t>69 out of 160 </a:t>
            </a:r>
          </a:p>
          <a:p>
            <a:r>
              <a:rPr lang="en-US" sz="2800" b="0" i="0" dirty="0">
                <a:solidFill>
                  <a:schemeClr val="bg1"/>
                </a:solidFill>
                <a:effectLst/>
                <a:latin typeface="Univers 57 Condensed" pitchFamily="50" charset="0"/>
              </a:rPr>
              <a:t>(43.1 percent) </a:t>
            </a:r>
            <a:r>
              <a:rPr lang="en-US" sz="2800" b="0" i="0" dirty="0" err="1">
                <a:solidFill>
                  <a:schemeClr val="bg1"/>
                </a:solidFill>
                <a:effectLst/>
                <a:latin typeface="Univers 57 Condensed" pitchFamily="50" charset="0"/>
              </a:rPr>
              <a:t>streamgages</a:t>
            </a:r>
            <a:r>
              <a:rPr lang="en-US" sz="2800" b="0" i="0" dirty="0">
                <a:solidFill>
                  <a:schemeClr val="bg1"/>
                </a:solidFill>
                <a:effectLst/>
                <a:latin typeface="Univers 57 Condensed" pitchFamily="50" charset="0"/>
              </a:rPr>
              <a:t> have at least 30 days of zero flow for Hydrologic  Unit 15.</a:t>
            </a:r>
            <a:endParaRPr lang="en-US" sz="2800" dirty="0">
              <a:solidFill>
                <a:schemeClr val="bg1"/>
              </a:solidFill>
              <a:latin typeface="Univers 57 Condensed" pitchFamily="50" charset="0"/>
            </a:endParaRPr>
          </a:p>
        </p:txBody>
      </p:sp>
      <p:pic>
        <p:nvPicPr>
          <p:cNvPr id="2050" name="Picture 2">
            <a:extLst>
              <a:ext uri="{FF2B5EF4-FFF2-40B4-BE49-F238E27FC236}">
                <a16:creationId xmlns:a16="http://schemas.microsoft.com/office/drawing/2014/main" id="{47AD510C-F678-1F7C-39B1-BAD1F2A28F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4961" y="109263"/>
            <a:ext cx="9295263" cy="6639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61836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9FE25-97C9-B4DE-8893-3AA44977C409}"/>
            </a:ext>
          </a:extLst>
        </p:cNvPr>
        <p:cNvGrpSpPr/>
        <p:nvPr/>
      </p:nvGrpSpPr>
      <p:grpSpPr>
        <a:xfrm>
          <a:off x="0" y="0"/>
          <a:ext cx="0" cy="0"/>
          <a:chOff x="0" y="0"/>
          <a:chExt cx="0" cy="0"/>
        </a:xfrm>
      </p:grpSpPr>
      <p:pic>
        <p:nvPicPr>
          <p:cNvPr id="3" name="Content Placeholder 4">
            <a:extLst>
              <a:ext uri="{FF2B5EF4-FFF2-40B4-BE49-F238E27FC236}">
                <a16:creationId xmlns:a16="http://schemas.microsoft.com/office/drawing/2014/main" id="{7026AA28-19BB-AFCB-755A-5B037390772A}"/>
              </a:ext>
            </a:extLst>
          </p:cNvPr>
          <p:cNvPicPr>
            <a:picLocks noChangeAspect="1"/>
          </p:cNvPicPr>
          <p:nvPr/>
        </p:nvPicPr>
        <p:blipFill>
          <a:blip r:embed="rId3">
            <a:extLst>
              <a:ext uri="{28A0092B-C50C-407E-A947-70E740481C1C}">
                <a14:useLocalDpi xmlns:a14="http://schemas.microsoft.com/office/drawing/2010/main" val="0"/>
              </a:ext>
            </a:extLst>
          </a:blip>
          <a:srcRect b="5794"/>
          <a:stretch>
            <a:fillRect/>
          </a:stretch>
        </p:blipFill>
        <p:spPr>
          <a:xfrm>
            <a:off x="1880218" y="268327"/>
            <a:ext cx="8660130" cy="632134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944536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852EC-4081-BDF5-542E-E884DA128D9A}"/>
              </a:ext>
            </a:extLst>
          </p:cNvPr>
          <p:cNvSpPr>
            <a:spLocks noGrp="1"/>
          </p:cNvSpPr>
          <p:nvPr>
            <p:ph type="title"/>
          </p:nvPr>
        </p:nvSpPr>
        <p:spPr>
          <a:xfrm>
            <a:off x="-183079" y="716794"/>
            <a:ext cx="5467598" cy="2934208"/>
          </a:xfrm>
        </p:spPr>
        <p:txBody>
          <a:bodyPr>
            <a:normAutofit/>
          </a:bodyPr>
          <a:lstStyle/>
          <a:p>
            <a:pPr algn="ctr"/>
            <a:r>
              <a:rPr lang="en-US" sz="3400"/>
              <a:t>3DNTM Data Collaboration Announcement </a:t>
            </a:r>
            <a:br>
              <a:rPr lang="en-US" sz="3400"/>
            </a:br>
            <a:r>
              <a:rPr lang="en-US" sz="3400"/>
              <a:t>(DCA)</a:t>
            </a:r>
          </a:p>
        </p:txBody>
      </p:sp>
      <p:pic>
        <p:nvPicPr>
          <p:cNvPr id="4" name="Picture 3" descr="Text&#10;&#10;Description automatically generated">
            <a:extLst>
              <a:ext uri="{FF2B5EF4-FFF2-40B4-BE49-F238E27FC236}">
                <a16:creationId xmlns:a16="http://schemas.microsoft.com/office/drawing/2014/main" id="{A7F73B51-4DFE-0B2C-27A2-33D371B28E0C}"/>
              </a:ext>
            </a:extLst>
          </p:cNvPr>
          <p:cNvPicPr>
            <a:picLocks noChangeAspect="1"/>
          </p:cNvPicPr>
          <p:nvPr/>
        </p:nvPicPr>
        <p:blipFill rotWithShape="1">
          <a:blip r:embed="rId3">
            <a:extLst>
              <a:ext uri="{28A0092B-C50C-407E-A947-70E740481C1C}">
                <a14:useLocalDpi xmlns:a14="http://schemas.microsoft.com/office/drawing/2010/main" val="0"/>
              </a:ext>
            </a:extLst>
          </a:blip>
          <a:srcRect l="1191" t="410" r="503" b="12578"/>
          <a:stretch/>
        </p:blipFill>
        <p:spPr>
          <a:xfrm>
            <a:off x="5500255" y="191452"/>
            <a:ext cx="4369029" cy="6504741"/>
          </a:xfrm>
          <a:prstGeom prst="rect">
            <a:avLst/>
          </a:prstGeom>
          <a:ln w="31750">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983574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EEC7E-DA86-C878-AE62-4BA1DA90AECF}"/>
            </a:ext>
          </a:extLst>
        </p:cNvPr>
        <p:cNvGrpSpPr/>
        <p:nvPr/>
      </p:nvGrpSpPr>
      <p:grpSpPr>
        <a:xfrm>
          <a:off x="0" y="0"/>
          <a:ext cx="0" cy="0"/>
          <a:chOff x="0" y="0"/>
          <a:chExt cx="0" cy="0"/>
        </a:xfrm>
      </p:grpSpPr>
      <p:pic>
        <p:nvPicPr>
          <p:cNvPr id="5" name="Picture 4" descr="A picture containing text, white, vector graphics, fabric&#10;&#10;AI-generated content may be incorrect.">
            <a:extLst>
              <a:ext uri="{FF2B5EF4-FFF2-40B4-BE49-F238E27FC236}">
                <a16:creationId xmlns:a16="http://schemas.microsoft.com/office/drawing/2014/main" id="{BFC7CA53-6E66-0CD9-F14A-8119D8FFE6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9511" y="3167146"/>
            <a:ext cx="1745270" cy="1745270"/>
          </a:xfrm>
          <a:prstGeom prst="rect">
            <a:avLst/>
          </a:prstGeom>
        </p:spPr>
      </p:pic>
      <p:sp>
        <p:nvSpPr>
          <p:cNvPr id="6" name="Content Placeholder 2">
            <a:extLst>
              <a:ext uri="{FF2B5EF4-FFF2-40B4-BE49-F238E27FC236}">
                <a16:creationId xmlns:a16="http://schemas.microsoft.com/office/drawing/2014/main" id="{DEA686A9-D6E6-E008-829C-6948F6E9860B}"/>
              </a:ext>
            </a:extLst>
          </p:cNvPr>
          <p:cNvSpPr txBox="1">
            <a:spLocks/>
          </p:cNvSpPr>
          <p:nvPr/>
        </p:nvSpPr>
        <p:spPr>
          <a:xfrm>
            <a:off x="0" y="1945555"/>
            <a:ext cx="3844292" cy="1221591"/>
          </a:xfrm>
          <a:prstGeom prst="rect">
            <a:avLst/>
          </a:prstGeom>
        </p:spPr>
        <p:txBody>
          <a:bodyPr vert="horz" lIns="91440" tIns="45720" rIns="91440" bIns="45720" rtlCol="0" anchor="t">
            <a:noAutofit/>
          </a:bodyPr>
          <a:lstStyle>
            <a:lvl1pPr marL="171446" indent="-171446" algn="l" defTabSz="685783" rtl="0" eaLnBrk="1" latinLnBrk="0" hangingPunct="1">
              <a:spcBef>
                <a:spcPts val="1500"/>
              </a:spcBef>
              <a:buClr>
                <a:srgbClr val="493A13"/>
              </a:buClr>
              <a:buSzPct val="75000"/>
              <a:buFont typeface="Wingdings" pitchFamily="2" charset="2"/>
              <a:buChar char="n"/>
              <a:defRPr sz="1500" kern="1200">
                <a:solidFill>
                  <a:schemeClr val="tx1">
                    <a:lumMod val="65000"/>
                    <a:lumOff val="35000"/>
                  </a:schemeClr>
                </a:solidFill>
                <a:latin typeface="+mj-lt"/>
                <a:ea typeface="+mn-ea"/>
                <a:cs typeface="+mn-cs"/>
              </a:defRPr>
            </a:lvl1pPr>
            <a:lvl2pPr marL="342891" indent="-171446" algn="l" defTabSz="685783" rtl="0" eaLnBrk="1" latinLnBrk="0" hangingPunct="1">
              <a:spcBef>
                <a:spcPts val="451"/>
              </a:spcBef>
              <a:buClr>
                <a:schemeClr val="accent4"/>
              </a:buClr>
              <a:buSzPct val="75000"/>
              <a:buFont typeface="Wingdings" pitchFamily="2" charset="2"/>
              <a:buChar char="n"/>
              <a:defRPr sz="1400" kern="1200">
                <a:solidFill>
                  <a:schemeClr val="tx1">
                    <a:lumMod val="65000"/>
                    <a:lumOff val="35000"/>
                  </a:schemeClr>
                </a:solidFill>
                <a:latin typeface="+mj-lt"/>
                <a:ea typeface="+mn-ea"/>
                <a:cs typeface="+mn-cs"/>
              </a:defRPr>
            </a:lvl2pPr>
            <a:lvl3pPr marL="514338" indent="-171446" algn="l" defTabSz="685783" rtl="0" eaLnBrk="1" latinLnBrk="0" hangingPunct="1">
              <a:spcBef>
                <a:spcPts val="451"/>
              </a:spcBef>
              <a:buClr>
                <a:srgbClr val="493A13"/>
              </a:buClr>
              <a:buSzPct val="75000"/>
              <a:buFont typeface="Wingdings" pitchFamily="2" charset="2"/>
              <a:buChar char="n"/>
              <a:defRPr sz="1400" kern="1200">
                <a:solidFill>
                  <a:schemeClr val="tx1">
                    <a:lumMod val="65000"/>
                    <a:lumOff val="35000"/>
                  </a:schemeClr>
                </a:solidFill>
                <a:latin typeface="+mj-lt"/>
                <a:ea typeface="+mn-ea"/>
                <a:cs typeface="+mn-cs"/>
              </a:defRPr>
            </a:lvl3pPr>
            <a:lvl4pPr marL="685783" indent="-171446" algn="l" defTabSz="685783" rtl="0" eaLnBrk="1" latinLnBrk="0" hangingPunct="1">
              <a:spcBef>
                <a:spcPts val="451"/>
              </a:spcBef>
              <a:buClr>
                <a:schemeClr val="accent4"/>
              </a:buClr>
              <a:buSzPct val="75000"/>
              <a:buFont typeface="Wingdings" pitchFamily="2" charset="2"/>
              <a:buChar char="n"/>
              <a:defRPr sz="1400" kern="1200">
                <a:solidFill>
                  <a:schemeClr val="tx1">
                    <a:lumMod val="65000"/>
                    <a:lumOff val="35000"/>
                  </a:schemeClr>
                </a:solidFill>
                <a:latin typeface="+mj-lt"/>
                <a:ea typeface="+mn-ea"/>
                <a:cs typeface="+mn-cs"/>
              </a:defRPr>
            </a:lvl4pPr>
            <a:lvl5pPr marL="857229" indent="-171446" algn="l" defTabSz="685783" rtl="0" eaLnBrk="1" latinLnBrk="0" hangingPunct="1">
              <a:spcBef>
                <a:spcPts val="451"/>
              </a:spcBef>
              <a:buClr>
                <a:srgbClr val="493A13"/>
              </a:buClr>
              <a:buSzPct val="75000"/>
              <a:buFont typeface="Wingdings" pitchFamily="2" charset="2"/>
              <a:buChar char="n"/>
              <a:defRPr sz="1400" kern="1200">
                <a:solidFill>
                  <a:schemeClr val="tx1">
                    <a:lumMod val="65000"/>
                    <a:lumOff val="35000"/>
                  </a:schemeClr>
                </a:solidFill>
                <a:latin typeface="+mj-lt"/>
                <a:ea typeface="+mn-ea"/>
                <a:cs typeface="+mn-cs"/>
              </a:defRPr>
            </a:lvl5pPr>
            <a:lvl6pPr marL="1885904"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8"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ctr" fontAlgn="auto">
              <a:spcBef>
                <a:spcPts val="0"/>
              </a:spcBef>
              <a:spcAft>
                <a:spcPts val="0"/>
              </a:spcAft>
              <a:buFont typeface="Wingdings" pitchFamily="2" charset="2"/>
              <a:buNone/>
            </a:pPr>
            <a:r>
              <a:rPr lang="en-US" sz="2000" b="1">
                <a:solidFill>
                  <a:schemeClr val="bg1"/>
                </a:solidFill>
              </a:rPr>
              <a:t>Cynthia Ritmiller</a:t>
            </a:r>
          </a:p>
          <a:p>
            <a:pPr marL="0" indent="0" algn="ctr">
              <a:spcBef>
                <a:spcPts val="0"/>
              </a:spcBef>
              <a:buNone/>
            </a:pPr>
            <a:r>
              <a:rPr lang="en-US" sz="2000">
                <a:solidFill>
                  <a:schemeClr val="accent4"/>
                </a:solidFill>
                <a:ea typeface="+mj-ea"/>
                <a:cs typeface="+mj-cs"/>
                <a:hlinkClick r:id="rId4">
                  <a:extLst>
                    <a:ext uri="{A12FA001-AC4F-418D-AE19-62706E023703}">
                      <ahyp:hlinkClr xmlns:ahyp="http://schemas.microsoft.com/office/drawing/2018/hyperlinkcolor" val="tx"/>
                    </a:ext>
                  </a:extLst>
                </a:hlinkClick>
              </a:rPr>
              <a:t>critmiller@usgs.gov</a:t>
            </a:r>
            <a:r>
              <a:rPr lang="en-US" sz="1600">
                <a:solidFill>
                  <a:schemeClr val="bg1"/>
                </a:solidFill>
              </a:rPr>
              <a:t>	</a:t>
            </a:r>
          </a:p>
          <a:p>
            <a:pPr marL="0" indent="0" algn="ctr">
              <a:spcBef>
                <a:spcPts val="0"/>
              </a:spcBef>
              <a:buNone/>
            </a:pPr>
            <a:r>
              <a:rPr lang="en-US" sz="2000">
                <a:solidFill>
                  <a:schemeClr val="bg1"/>
                </a:solidFill>
              </a:rPr>
              <a:t>303-202-4550</a:t>
            </a:r>
            <a:endParaRPr lang="en-US" sz="2000">
              <a:solidFill>
                <a:schemeClr val="bg1"/>
              </a:solidFill>
              <a:cs typeface="Arial"/>
            </a:endParaRPr>
          </a:p>
        </p:txBody>
      </p:sp>
      <p:pic>
        <p:nvPicPr>
          <p:cNvPr id="7" name="Picture 6">
            <a:extLst>
              <a:ext uri="{FF2B5EF4-FFF2-40B4-BE49-F238E27FC236}">
                <a16:creationId xmlns:a16="http://schemas.microsoft.com/office/drawing/2014/main" id="{2A436B8B-C529-37F5-9A22-E7D55BA5AB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87997" y="320260"/>
            <a:ext cx="8844209" cy="6217479"/>
          </a:xfrm>
          <a:prstGeom prst="rect">
            <a:avLst/>
          </a:prstGeom>
        </p:spPr>
      </p:pic>
    </p:spTree>
    <p:extLst>
      <p:ext uri="{BB962C8B-B14F-4D97-AF65-F5344CB8AC3E}">
        <p14:creationId xmlns:p14="http://schemas.microsoft.com/office/powerpoint/2010/main" val="319959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8DE8A-E577-7DE6-5428-3D377A78DDD1}"/>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467380C-F43C-B926-490D-AAA73FE62ED4}"/>
              </a:ext>
            </a:extLst>
          </p:cNvPr>
          <p:cNvSpPr txBox="1">
            <a:spLocks/>
          </p:cNvSpPr>
          <p:nvPr/>
        </p:nvSpPr>
        <p:spPr>
          <a:xfrm>
            <a:off x="664635" y="134471"/>
            <a:ext cx="10075084" cy="772666"/>
          </a:xfrm>
          <a:prstGeom prst="rect">
            <a:avLst/>
          </a:prstGeom>
          <a:effectLst>
            <a:outerShdw blurRad="165100" dist="63500" dir="5400000" algn="tl" rotWithShape="0">
              <a:prstClr val="black">
                <a:alpha val="68000"/>
              </a:prstClr>
            </a:outerShd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r>
              <a:rPr lang="en-US" sz="3400" b="1" dirty="0">
                <a:sym typeface="Arial"/>
              </a:rPr>
              <a:t>The</a:t>
            </a:r>
            <a:r>
              <a:rPr lang="en-US" sz="3400" b="1" dirty="0"/>
              <a:t> 3D National Topography Model</a:t>
            </a:r>
          </a:p>
        </p:txBody>
      </p:sp>
      <p:sp>
        <p:nvSpPr>
          <p:cNvPr id="5" name="Text Placeholder 3">
            <a:extLst>
              <a:ext uri="{FF2B5EF4-FFF2-40B4-BE49-F238E27FC236}">
                <a16:creationId xmlns:a16="http://schemas.microsoft.com/office/drawing/2014/main" id="{4DB7B7E0-DCDD-FEE8-E893-236A86EDEA2A}"/>
              </a:ext>
            </a:extLst>
          </p:cNvPr>
          <p:cNvSpPr txBox="1">
            <a:spLocks/>
          </p:cNvSpPr>
          <p:nvPr/>
        </p:nvSpPr>
        <p:spPr>
          <a:xfrm>
            <a:off x="664692" y="1129553"/>
            <a:ext cx="10897388" cy="774700"/>
          </a:xfrm>
          <a:prstGeom prst="rect">
            <a:avLst/>
          </a:prstGeom>
        </p:spPr>
        <p:txBody>
          <a:bodyPr/>
          <a:lstStyle>
            <a:lvl1pPr marL="228600" indent="-228600" algn="l" defTabSz="914400" rtl="0" eaLnBrk="1" latinLnBrk="0" hangingPunct="1">
              <a:lnSpc>
                <a:spcPct val="100000"/>
              </a:lnSpc>
              <a:spcBef>
                <a:spcPts val="1000"/>
              </a:spcBef>
              <a:buSzPct val="65000"/>
              <a:buFont typeface="Wingdings" panose="05000000000000000000" pitchFamily="2" charset="2"/>
              <a:buChar char="§"/>
              <a:defRPr sz="2800" kern="1200">
                <a:solidFill>
                  <a:schemeClr val="bg1"/>
                </a:solidFill>
                <a:latin typeface="+mn-lt"/>
                <a:ea typeface="+mn-ea"/>
                <a:cs typeface="+mn-cs"/>
              </a:defRPr>
            </a:lvl1pPr>
            <a:lvl2pPr marL="685800" indent="-228600" algn="l" defTabSz="914400" rtl="0" eaLnBrk="1" latinLnBrk="0" hangingPunct="1">
              <a:lnSpc>
                <a:spcPct val="100000"/>
              </a:lnSpc>
              <a:spcBef>
                <a:spcPts val="500"/>
              </a:spcBef>
              <a:buSzPct val="65000"/>
              <a:buFont typeface="Wingdings" panose="05000000000000000000" pitchFamily="2" charset="2"/>
              <a:buChar char="§"/>
              <a:defRPr sz="2400" kern="1200">
                <a:solidFill>
                  <a:schemeClr val="bg1"/>
                </a:solidFill>
                <a:latin typeface="+mn-lt"/>
                <a:ea typeface="+mn-ea"/>
                <a:cs typeface="+mn-cs"/>
              </a:defRPr>
            </a:lvl2pPr>
            <a:lvl3pPr marL="1143000" indent="-228600" algn="l" defTabSz="914400" rtl="0" eaLnBrk="1" latinLnBrk="0" hangingPunct="1">
              <a:lnSpc>
                <a:spcPct val="100000"/>
              </a:lnSpc>
              <a:spcBef>
                <a:spcPts val="500"/>
              </a:spcBef>
              <a:buSzPct val="65000"/>
              <a:buFont typeface="Wingdings" panose="05000000000000000000" pitchFamily="2" charset="2"/>
              <a:buChar char="§"/>
              <a:defRPr sz="2000" kern="1200">
                <a:solidFill>
                  <a:schemeClr val="bg1"/>
                </a:solidFill>
                <a:latin typeface="+mn-lt"/>
                <a:ea typeface="+mn-ea"/>
                <a:cs typeface="+mn-cs"/>
              </a:defRPr>
            </a:lvl3pPr>
            <a:lvl4pPr marL="1600200" indent="-228600" algn="l" defTabSz="914400" rtl="0" eaLnBrk="1" latinLnBrk="0" hangingPunct="1">
              <a:lnSpc>
                <a:spcPct val="100000"/>
              </a:lnSpc>
              <a:spcBef>
                <a:spcPts val="500"/>
              </a:spcBef>
              <a:buSzPct val="65000"/>
              <a:buFont typeface="Wingdings" panose="05000000000000000000" pitchFamily="2" charset="2"/>
              <a:buChar char="§"/>
              <a:defRPr sz="1800" kern="1200">
                <a:solidFill>
                  <a:schemeClr val="bg1"/>
                </a:solidFill>
                <a:latin typeface="+mn-lt"/>
                <a:ea typeface="+mn-ea"/>
                <a:cs typeface="+mn-cs"/>
              </a:defRPr>
            </a:lvl4pPr>
            <a:lvl5pPr marL="2057400" indent="-228600" algn="l" defTabSz="914400" rtl="0" eaLnBrk="1" latinLnBrk="0" hangingPunct="1">
              <a:lnSpc>
                <a:spcPct val="100000"/>
              </a:lnSpc>
              <a:spcBef>
                <a:spcPts val="500"/>
              </a:spcBef>
              <a:buSzPct val="65000"/>
              <a:buFont typeface="Wingdings" panose="05000000000000000000" pitchFamily="2"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lumMod val="75000"/>
                  </a:schemeClr>
                </a:solidFill>
                <a:latin typeface="Univers 57 Condensed" pitchFamily="50" charset="0"/>
              </a:rPr>
              <a:t>Progression required to produce a fully integrated and continuous topographic model to meet the Nation’s critical applications</a:t>
            </a:r>
          </a:p>
          <a:p>
            <a:endParaRPr lang="en-US" dirty="0">
              <a:solidFill>
                <a:schemeClr val="bg1">
                  <a:lumMod val="75000"/>
                </a:schemeClr>
              </a:solidFill>
              <a:latin typeface="Univers 57 Condensed" pitchFamily="50" charset="0"/>
            </a:endParaRPr>
          </a:p>
        </p:txBody>
      </p:sp>
      <p:cxnSp>
        <p:nvCxnSpPr>
          <p:cNvPr id="6" name="Straight Connector 5">
            <a:extLst>
              <a:ext uri="{FF2B5EF4-FFF2-40B4-BE49-F238E27FC236}">
                <a16:creationId xmlns:a16="http://schemas.microsoft.com/office/drawing/2014/main" id="{26F130EB-4639-3282-14B1-064A9D1C92AB}"/>
              </a:ext>
            </a:extLst>
          </p:cNvPr>
          <p:cNvCxnSpPr>
            <a:cxnSpLocks/>
          </p:cNvCxnSpPr>
          <p:nvPr/>
        </p:nvCxnSpPr>
        <p:spPr>
          <a:xfrm>
            <a:off x="1063395" y="2898648"/>
            <a:ext cx="2028146" cy="0"/>
          </a:xfrm>
          <a:prstGeom prst="line">
            <a:avLst/>
          </a:prstGeom>
          <a:ln w="76200">
            <a:solidFill>
              <a:srgbClr val="006F41"/>
            </a:solidFill>
            <a:prstDash val="solid"/>
            <a:tailEnd type="none" w="lg" len="lg"/>
          </a:ln>
        </p:spPr>
        <p:style>
          <a:lnRef idx="2">
            <a:schemeClr val="accent1"/>
          </a:lnRef>
          <a:fillRef idx="0">
            <a:schemeClr val="accent1"/>
          </a:fillRef>
          <a:effectRef idx="1">
            <a:schemeClr val="accent1"/>
          </a:effectRef>
          <a:fontRef idx="minor">
            <a:schemeClr val="tx1"/>
          </a:fontRef>
        </p:style>
      </p:cxnSp>
      <p:sp>
        <p:nvSpPr>
          <p:cNvPr id="7" name="Half Frame 6">
            <a:extLst>
              <a:ext uri="{FF2B5EF4-FFF2-40B4-BE49-F238E27FC236}">
                <a16:creationId xmlns:a16="http://schemas.microsoft.com/office/drawing/2014/main" id="{9AB3B695-6D06-AB36-3903-87140EA1CD3D}"/>
              </a:ext>
            </a:extLst>
          </p:cNvPr>
          <p:cNvSpPr/>
          <p:nvPr/>
        </p:nvSpPr>
        <p:spPr>
          <a:xfrm rot="8087438">
            <a:off x="3026511" y="2700852"/>
            <a:ext cx="424206" cy="417865"/>
          </a:xfrm>
          <a:prstGeom prst="halfFrame">
            <a:avLst/>
          </a:prstGeom>
          <a:solidFill>
            <a:srgbClr val="0566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BC5FBC"/>
              </a:buClr>
              <a:buSzPct val="110000"/>
              <a:buFont typeface="Wingdings" panose="05000000000000000000" pitchFamily="2" charset="2"/>
              <a:buChar char="w"/>
              <a:tabLst/>
              <a:defRPr/>
            </a:pPr>
            <a:endParaRPr kumimoji="0" lang="en-US" sz="3200" b="0" i="0" u="none" strike="noStrike" kern="1200" cap="none" spc="0" normalizeH="0" baseline="0" noProof="0">
              <a:ln>
                <a:noFill/>
              </a:ln>
              <a:solidFill>
                <a:prstClr val="black"/>
              </a:solidFill>
              <a:effectLst/>
              <a:uLnTx/>
              <a:uFillTx/>
              <a:latin typeface="Univers 57 Condensed" pitchFamily="50" charset="0"/>
            </a:endParaRPr>
          </a:p>
        </p:txBody>
      </p:sp>
      <p:sp>
        <p:nvSpPr>
          <p:cNvPr id="8" name="Half Frame 7">
            <a:extLst>
              <a:ext uri="{FF2B5EF4-FFF2-40B4-BE49-F238E27FC236}">
                <a16:creationId xmlns:a16="http://schemas.microsoft.com/office/drawing/2014/main" id="{FB3BA7B4-2F7F-8145-309D-4CA2ED8C40EF}"/>
              </a:ext>
            </a:extLst>
          </p:cNvPr>
          <p:cNvSpPr/>
          <p:nvPr/>
        </p:nvSpPr>
        <p:spPr>
          <a:xfrm rot="8087438">
            <a:off x="5719721" y="2678575"/>
            <a:ext cx="424206" cy="417865"/>
          </a:xfrm>
          <a:prstGeom prst="halfFrame">
            <a:avLst/>
          </a:prstGeom>
          <a:solidFill>
            <a:srgbClr val="779ED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BC5FBC"/>
              </a:buClr>
              <a:buSzPct val="110000"/>
              <a:buFont typeface="Wingdings" panose="05000000000000000000" pitchFamily="2" charset="2"/>
              <a:buChar char="w"/>
              <a:tabLst/>
              <a:defRPr/>
            </a:pPr>
            <a:endParaRPr kumimoji="0" lang="en-US" sz="3200" b="0" i="0" u="none" strike="noStrike" kern="1200" cap="none" spc="0" normalizeH="0" baseline="0" noProof="0">
              <a:ln>
                <a:noFill/>
              </a:ln>
              <a:solidFill>
                <a:prstClr val="black"/>
              </a:solidFill>
              <a:effectLst/>
              <a:uLnTx/>
              <a:uFillTx/>
              <a:latin typeface="Univers 57 Condensed" pitchFamily="50" charset="0"/>
            </a:endParaRPr>
          </a:p>
        </p:txBody>
      </p:sp>
      <p:sp>
        <p:nvSpPr>
          <p:cNvPr id="9" name="Half Frame 8">
            <a:extLst>
              <a:ext uri="{FF2B5EF4-FFF2-40B4-BE49-F238E27FC236}">
                <a16:creationId xmlns:a16="http://schemas.microsoft.com/office/drawing/2014/main" id="{07EA0EBF-0E92-AE0B-FB72-55CB1F708329}"/>
              </a:ext>
            </a:extLst>
          </p:cNvPr>
          <p:cNvSpPr/>
          <p:nvPr/>
        </p:nvSpPr>
        <p:spPr>
          <a:xfrm rot="8087438">
            <a:off x="8374007" y="2667435"/>
            <a:ext cx="424206" cy="417865"/>
          </a:xfrm>
          <a:prstGeom prst="halfFrame">
            <a:avLst/>
          </a:prstGeom>
          <a:solidFill>
            <a:srgbClr val="8F009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BC5FBC"/>
              </a:buClr>
              <a:buSzPct val="110000"/>
              <a:buFont typeface="Wingdings" panose="05000000000000000000" pitchFamily="2" charset="2"/>
              <a:buChar char="w"/>
              <a:tabLst/>
              <a:defRPr/>
            </a:pPr>
            <a:endParaRPr kumimoji="0" lang="en-US" sz="3200" b="0" i="0" u="none" strike="noStrike" kern="1200" cap="none" spc="0" normalizeH="0" baseline="0" noProof="0">
              <a:ln>
                <a:noFill/>
              </a:ln>
              <a:solidFill>
                <a:prstClr val="black"/>
              </a:solidFill>
              <a:effectLst/>
              <a:uLnTx/>
              <a:uFillTx/>
              <a:latin typeface="Univers 57 Condensed" pitchFamily="50" charset="0"/>
            </a:endParaRPr>
          </a:p>
        </p:txBody>
      </p:sp>
      <p:cxnSp>
        <p:nvCxnSpPr>
          <p:cNvPr id="10" name="Straight Connector 9">
            <a:extLst>
              <a:ext uri="{FF2B5EF4-FFF2-40B4-BE49-F238E27FC236}">
                <a16:creationId xmlns:a16="http://schemas.microsoft.com/office/drawing/2014/main" id="{73D4D013-5E54-CD43-12AE-451A74C36097}"/>
              </a:ext>
            </a:extLst>
          </p:cNvPr>
          <p:cNvCxnSpPr>
            <a:cxnSpLocks/>
          </p:cNvCxnSpPr>
          <p:nvPr/>
        </p:nvCxnSpPr>
        <p:spPr>
          <a:xfrm>
            <a:off x="3091541" y="2898648"/>
            <a:ext cx="2769325" cy="0"/>
          </a:xfrm>
          <a:prstGeom prst="line">
            <a:avLst/>
          </a:prstGeom>
          <a:ln w="76200">
            <a:solidFill>
              <a:srgbClr val="05668D"/>
            </a:solidFill>
            <a:prstDash val="solid"/>
            <a:tailEnd type="none" w="lg" len="lg"/>
          </a:ln>
        </p:spPr>
        <p:style>
          <a:lnRef idx="2">
            <a:schemeClr val="accent1"/>
          </a:lnRef>
          <a:fillRef idx="0">
            <a:schemeClr val="accent1"/>
          </a:fillRef>
          <a:effectRef idx="1">
            <a:schemeClr val="accent1"/>
          </a:effectRef>
          <a:fontRef idx="minor">
            <a:schemeClr val="tx1"/>
          </a:fontRef>
        </p:style>
      </p:cxnSp>
      <p:sp>
        <p:nvSpPr>
          <p:cNvPr id="11" name="Half Frame 10">
            <a:extLst>
              <a:ext uri="{FF2B5EF4-FFF2-40B4-BE49-F238E27FC236}">
                <a16:creationId xmlns:a16="http://schemas.microsoft.com/office/drawing/2014/main" id="{72D1D3DF-73E0-F6D5-161C-C565DDEDEBFD}"/>
              </a:ext>
            </a:extLst>
          </p:cNvPr>
          <p:cNvSpPr/>
          <p:nvPr/>
        </p:nvSpPr>
        <p:spPr>
          <a:xfrm rot="8087438">
            <a:off x="2730443" y="2689714"/>
            <a:ext cx="424206" cy="417865"/>
          </a:xfrm>
          <a:prstGeom prst="halfFrame">
            <a:avLst/>
          </a:prstGeom>
          <a:solidFill>
            <a:srgbClr val="006F4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BC5FBC"/>
              </a:buClr>
              <a:buSzPct val="110000"/>
              <a:buFont typeface="Wingdings" panose="05000000000000000000" pitchFamily="2" charset="2"/>
              <a:buChar char="w"/>
              <a:tabLst/>
              <a:defRPr/>
            </a:pPr>
            <a:endParaRPr kumimoji="0" lang="en-US" sz="3200" b="0" i="0" u="none" strike="noStrike" kern="1200" cap="none" spc="0" normalizeH="0" baseline="0" noProof="0">
              <a:ln>
                <a:noFill/>
              </a:ln>
              <a:solidFill>
                <a:prstClr val="black"/>
              </a:solidFill>
              <a:effectLst/>
              <a:uLnTx/>
              <a:uFillTx/>
              <a:latin typeface="Univers 57 Condensed" pitchFamily="50" charset="0"/>
            </a:endParaRPr>
          </a:p>
        </p:txBody>
      </p:sp>
      <p:cxnSp>
        <p:nvCxnSpPr>
          <p:cNvPr id="12" name="Straight Connector 11">
            <a:extLst>
              <a:ext uri="{FF2B5EF4-FFF2-40B4-BE49-F238E27FC236}">
                <a16:creationId xmlns:a16="http://schemas.microsoft.com/office/drawing/2014/main" id="{7CA7BCDC-4C3E-3106-AADD-3454F7BD209B}"/>
              </a:ext>
            </a:extLst>
          </p:cNvPr>
          <p:cNvCxnSpPr>
            <a:cxnSpLocks/>
          </p:cNvCxnSpPr>
          <p:nvPr/>
        </p:nvCxnSpPr>
        <p:spPr>
          <a:xfrm>
            <a:off x="5781948" y="2889936"/>
            <a:ext cx="2769325" cy="0"/>
          </a:xfrm>
          <a:prstGeom prst="line">
            <a:avLst/>
          </a:prstGeom>
          <a:ln w="76200">
            <a:solidFill>
              <a:srgbClr val="779ED6"/>
            </a:solidFill>
            <a:prstDash val="solid"/>
            <a:tailEnd type="none" w="lg" len="lg"/>
          </a:ln>
        </p:spPr>
        <p:style>
          <a:lnRef idx="2">
            <a:schemeClr val="accent1"/>
          </a:lnRef>
          <a:fillRef idx="0">
            <a:schemeClr val="accent1"/>
          </a:fillRef>
          <a:effectRef idx="1">
            <a:schemeClr val="accent1"/>
          </a:effectRef>
          <a:fontRef idx="minor">
            <a:schemeClr val="tx1"/>
          </a:fontRef>
        </p:style>
      </p:cxnSp>
      <p:sp>
        <p:nvSpPr>
          <p:cNvPr id="13" name="Half Frame 12">
            <a:extLst>
              <a:ext uri="{FF2B5EF4-FFF2-40B4-BE49-F238E27FC236}">
                <a16:creationId xmlns:a16="http://schemas.microsoft.com/office/drawing/2014/main" id="{7DDE5D32-5354-B89F-B667-731882F8A6CE}"/>
              </a:ext>
            </a:extLst>
          </p:cNvPr>
          <p:cNvSpPr/>
          <p:nvPr/>
        </p:nvSpPr>
        <p:spPr>
          <a:xfrm rot="8087438">
            <a:off x="5422013" y="2689714"/>
            <a:ext cx="424206" cy="417865"/>
          </a:xfrm>
          <a:prstGeom prst="halfFrame">
            <a:avLst/>
          </a:prstGeom>
          <a:solidFill>
            <a:srgbClr val="0566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BC5FBC"/>
              </a:buClr>
              <a:buSzPct val="110000"/>
              <a:buFont typeface="Wingdings" panose="05000000000000000000" pitchFamily="2" charset="2"/>
              <a:buChar char="w"/>
              <a:tabLst/>
              <a:defRPr/>
            </a:pPr>
            <a:endParaRPr kumimoji="0" lang="en-US" sz="3200" b="0" i="0" u="none" strike="noStrike" kern="1200" cap="none" spc="0" normalizeH="0" baseline="0" noProof="0">
              <a:ln>
                <a:noFill/>
              </a:ln>
              <a:solidFill>
                <a:prstClr val="black"/>
              </a:solidFill>
              <a:effectLst/>
              <a:uLnTx/>
              <a:uFillTx/>
              <a:latin typeface="Univers 57 Condensed" pitchFamily="50" charset="0"/>
            </a:endParaRPr>
          </a:p>
        </p:txBody>
      </p:sp>
      <p:cxnSp>
        <p:nvCxnSpPr>
          <p:cNvPr id="14" name="Straight Connector 13">
            <a:extLst>
              <a:ext uri="{FF2B5EF4-FFF2-40B4-BE49-F238E27FC236}">
                <a16:creationId xmlns:a16="http://schemas.microsoft.com/office/drawing/2014/main" id="{DA594DDA-9532-0668-029E-9FAE3EADFCBA}"/>
              </a:ext>
            </a:extLst>
          </p:cNvPr>
          <p:cNvCxnSpPr>
            <a:cxnSpLocks/>
          </p:cNvCxnSpPr>
          <p:nvPr/>
        </p:nvCxnSpPr>
        <p:spPr>
          <a:xfrm>
            <a:off x="8435505" y="2878797"/>
            <a:ext cx="2235175" cy="0"/>
          </a:xfrm>
          <a:prstGeom prst="line">
            <a:avLst/>
          </a:prstGeom>
          <a:ln w="76200">
            <a:solidFill>
              <a:srgbClr val="8F009A"/>
            </a:solidFill>
            <a:prstDash val="solid"/>
            <a:tailEnd type="none" w="lg" len="lg"/>
          </a:ln>
        </p:spPr>
        <p:style>
          <a:lnRef idx="2">
            <a:schemeClr val="accent1"/>
          </a:lnRef>
          <a:fillRef idx="0">
            <a:schemeClr val="accent1"/>
          </a:fillRef>
          <a:effectRef idx="1">
            <a:schemeClr val="accent1"/>
          </a:effectRef>
          <a:fontRef idx="minor">
            <a:schemeClr val="tx1"/>
          </a:fontRef>
        </p:style>
      </p:cxnSp>
      <p:sp>
        <p:nvSpPr>
          <p:cNvPr id="15" name="Half Frame 14">
            <a:extLst>
              <a:ext uri="{FF2B5EF4-FFF2-40B4-BE49-F238E27FC236}">
                <a16:creationId xmlns:a16="http://schemas.microsoft.com/office/drawing/2014/main" id="{7FD03487-6D6A-2455-BB44-A885568CA3C2}"/>
              </a:ext>
            </a:extLst>
          </p:cNvPr>
          <p:cNvSpPr/>
          <p:nvPr/>
        </p:nvSpPr>
        <p:spPr>
          <a:xfrm rot="8087438">
            <a:off x="8093717" y="2678574"/>
            <a:ext cx="424206" cy="417865"/>
          </a:xfrm>
          <a:prstGeom prst="halfFrame">
            <a:avLst/>
          </a:prstGeom>
          <a:solidFill>
            <a:srgbClr val="779ED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BC5FBC"/>
              </a:buClr>
              <a:buSzPct val="110000"/>
              <a:buFont typeface="Wingdings" panose="05000000000000000000" pitchFamily="2" charset="2"/>
              <a:buChar char="w"/>
              <a:tabLst/>
              <a:defRPr/>
            </a:pPr>
            <a:endParaRPr kumimoji="0" lang="en-US" sz="3200" b="0" i="0" u="none" strike="noStrike" kern="1200" cap="none" spc="0" normalizeH="0" baseline="0" noProof="0">
              <a:ln>
                <a:noFill/>
              </a:ln>
              <a:solidFill>
                <a:prstClr val="black"/>
              </a:solidFill>
              <a:effectLst/>
              <a:uLnTx/>
              <a:uFillTx/>
              <a:latin typeface="Univers 57 Condensed" pitchFamily="50" charset="0"/>
            </a:endParaRPr>
          </a:p>
        </p:txBody>
      </p:sp>
      <p:pic>
        <p:nvPicPr>
          <p:cNvPr id="16" name="Picture 2" descr="3D Lidar rendering of Central Valley, CA">
            <a:extLst>
              <a:ext uri="{FF2B5EF4-FFF2-40B4-BE49-F238E27FC236}">
                <a16:creationId xmlns:a16="http://schemas.microsoft.com/office/drawing/2014/main" id="{C9B6DFD5-C40C-4A79-0D95-5AF65092CA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3395" y="2442960"/>
            <a:ext cx="1646505" cy="911370"/>
          </a:xfrm>
          <a:prstGeom prst="rect">
            <a:avLst/>
          </a:prstGeom>
          <a:ln>
            <a:noFill/>
          </a:ln>
          <a:effectLst/>
          <a:extLst>
            <a:ext uri="{909E8E84-426E-40DD-AFC4-6F175D3DCCD1}">
              <a14:hiddenFill xmlns:a14="http://schemas.microsoft.com/office/drawing/2010/main">
                <a:solidFill>
                  <a:srgbClr val="FFFFFF"/>
                </a:solidFill>
              </a14:hiddenFill>
            </a:ext>
          </a:extLst>
        </p:spPr>
      </p:pic>
      <p:pic>
        <p:nvPicPr>
          <p:cNvPr id="17" name="Picture 4" descr="Lidar-derived hydrography image">
            <a:extLst>
              <a:ext uri="{FF2B5EF4-FFF2-40B4-BE49-F238E27FC236}">
                <a16:creationId xmlns:a16="http://schemas.microsoft.com/office/drawing/2014/main" id="{F7EE13BF-6CE9-7A2A-13C3-6F2D787101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4249" y="2458240"/>
            <a:ext cx="1646506" cy="911370"/>
          </a:xfrm>
          <a:prstGeom prst="rect">
            <a:avLst/>
          </a:prstGeom>
          <a:ln>
            <a:noFill/>
          </a:ln>
          <a:effectLst/>
          <a:extLst>
            <a:ext uri="{909E8E84-426E-40DD-AFC4-6F175D3DCCD1}">
              <a14:hiddenFill xmlns:a14="http://schemas.microsoft.com/office/drawing/2010/main">
                <a:solidFill>
                  <a:srgbClr val="FFFFFF"/>
                </a:solidFill>
              </a14:hiddenFill>
            </a:ext>
          </a:extLst>
        </p:spPr>
      </p:pic>
      <p:pic>
        <p:nvPicPr>
          <p:cNvPr id="18" name="Picture 17" descr="A picture containing graphical user interface&#10;&#10;Description automatically generated">
            <a:extLst>
              <a:ext uri="{FF2B5EF4-FFF2-40B4-BE49-F238E27FC236}">
                <a16:creationId xmlns:a16="http://schemas.microsoft.com/office/drawing/2014/main" id="{944A6D86-E273-6FF7-3D2C-690267BAE9D3}"/>
              </a:ext>
            </a:extLst>
          </p:cNvPr>
          <p:cNvPicPr>
            <a:picLocks noChangeAspect="1"/>
          </p:cNvPicPr>
          <p:nvPr/>
        </p:nvPicPr>
        <p:blipFill rotWithShape="1">
          <a:blip r:embed="rId5">
            <a:extLst>
              <a:ext uri="{28A0092B-C50C-407E-A947-70E740481C1C}">
                <a14:useLocalDpi xmlns:a14="http://schemas.microsoft.com/office/drawing/2010/main" val="0"/>
              </a:ext>
            </a:extLst>
          </a:blip>
          <a:srcRect l="10319" t="26011" r="8941" b="12229"/>
          <a:stretch/>
        </p:blipFill>
        <p:spPr>
          <a:xfrm>
            <a:off x="6406080" y="2454099"/>
            <a:ext cx="1656503" cy="911370"/>
          </a:xfrm>
          <a:prstGeom prst="rect">
            <a:avLst/>
          </a:prstGeom>
          <a:ln>
            <a:noFill/>
          </a:ln>
          <a:effectLst/>
        </p:spPr>
      </p:pic>
      <p:sp>
        <p:nvSpPr>
          <p:cNvPr id="19" name="TextBox 18">
            <a:extLst>
              <a:ext uri="{FF2B5EF4-FFF2-40B4-BE49-F238E27FC236}">
                <a16:creationId xmlns:a16="http://schemas.microsoft.com/office/drawing/2014/main" id="{E8739B51-EB1B-1BF8-7A98-DA1C6A41C3B6}"/>
              </a:ext>
            </a:extLst>
          </p:cNvPr>
          <p:cNvSpPr txBox="1"/>
          <p:nvPr/>
        </p:nvSpPr>
        <p:spPr>
          <a:xfrm>
            <a:off x="925762" y="2062216"/>
            <a:ext cx="2480966" cy="405111"/>
          </a:xfrm>
          <a:prstGeom prst="rect">
            <a:avLst/>
          </a:prstGeom>
          <a:noFill/>
        </p:spPr>
        <p:txBody>
          <a:bodyPr wrap="square" lIns="91440" tIns="45720" rIns="91440" bIns="45720" rtlCol="0" anchor="t">
            <a:spAutoFit/>
          </a:bodyPr>
          <a:lstStyle/>
          <a:p>
            <a:pPr marL="0" marR="0" lvl="0" indent="0" algn="l" defTabSz="914400" rtl="0" eaLnBrk="1" fontAlgn="base" latinLnBrk="0" hangingPunct="1">
              <a:lnSpc>
                <a:spcPct val="82671"/>
              </a:lnSpc>
              <a:spcBef>
                <a:spcPct val="20000"/>
              </a:spcBef>
              <a:spcAft>
                <a:spcPct val="0"/>
              </a:spcAft>
              <a:buClr>
                <a:srgbClr val="BC5FBC"/>
              </a:buClr>
              <a:buSzPct val="110000"/>
              <a:buFont typeface="Wingdings" panose="05000000000000000000" pitchFamily="2" charset="2"/>
              <a:buNone/>
              <a:tabLst/>
              <a:defRPr/>
            </a:pPr>
            <a:r>
              <a:rPr kumimoji="0" lang="en-US" sz="2400" b="1" i="0" u="none" strike="noStrike" kern="1200" cap="none" spc="0" normalizeH="0" baseline="0" noProof="0">
                <a:ln>
                  <a:noFill/>
                </a:ln>
                <a:solidFill>
                  <a:prstClr val="white"/>
                </a:solidFill>
                <a:effectLst/>
                <a:uLnTx/>
                <a:uFillTx/>
                <a:latin typeface="Univers 57 Condensed" pitchFamily="50" charset="0"/>
              </a:rPr>
              <a:t>3DEP Baseline</a:t>
            </a:r>
            <a:endParaRPr lang="en-US">
              <a:latin typeface="Univers 57 Condensed" pitchFamily="50" charset="0"/>
            </a:endParaRPr>
          </a:p>
        </p:txBody>
      </p:sp>
      <p:sp>
        <p:nvSpPr>
          <p:cNvPr id="20" name="TextBox 19">
            <a:extLst>
              <a:ext uri="{FF2B5EF4-FFF2-40B4-BE49-F238E27FC236}">
                <a16:creationId xmlns:a16="http://schemas.microsoft.com/office/drawing/2014/main" id="{74F7CBF7-C1EA-8CBB-4FB2-C6FC8AA5803D}"/>
              </a:ext>
            </a:extLst>
          </p:cNvPr>
          <p:cNvSpPr txBox="1"/>
          <p:nvPr/>
        </p:nvSpPr>
        <p:spPr>
          <a:xfrm>
            <a:off x="3574690" y="2038903"/>
            <a:ext cx="1881051" cy="452496"/>
          </a:xfrm>
          <a:prstGeom prst="rect">
            <a:avLst/>
          </a:prstGeom>
          <a:noFill/>
        </p:spPr>
        <p:txBody>
          <a:bodyPr wrap="square" lIns="91440" tIns="45720" rIns="91440" bIns="45720" rtlCol="0" anchor="t">
            <a:spAutoFit/>
          </a:bodyPr>
          <a:lstStyle/>
          <a:p>
            <a:pPr marL="0" marR="0" lvl="0" indent="0" algn="ctr" defTabSz="914400" rtl="0" eaLnBrk="1" fontAlgn="base" latinLnBrk="0" hangingPunct="1">
              <a:lnSpc>
                <a:spcPct val="95899"/>
              </a:lnSpc>
              <a:spcBef>
                <a:spcPct val="20000"/>
              </a:spcBef>
              <a:spcAft>
                <a:spcPct val="0"/>
              </a:spcAft>
              <a:buClr>
                <a:srgbClr val="BC5FBC"/>
              </a:buClr>
              <a:buSzPct val="110000"/>
              <a:buFont typeface="Wingdings" panose="05000000000000000000" pitchFamily="2" charset="2"/>
              <a:buNone/>
              <a:tabLst/>
              <a:defRPr/>
            </a:pPr>
            <a:r>
              <a:rPr kumimoji="0" lang="en-US" sz="2400" b="1" i="0" u="none" strike="noStrike" kern="1200" cap="none" spc="0" normalizeH="0" baseline="0" noProof="0">
                <a:ln>
                  <a:noFill/>
                </a:ln>
                <a:solidFill>
                  <a:prstClr val="white"/>
                </a:solidFill>
                <a:effectLst/>
                <a:uLnTx/>
                <a:uFillTx/>
                <a:latin typeface="Univers 57 Condensed" pitchFamily="50" charset="0"/>
              </a:rPr>
              <a:t>3DHP</a:t>
            </a:r>
            <a:endParaRPr lang="en-US">
              <a:latin typeface="Univers 57 Condensed" pitchFamily="50" charset="0"/>
            </a:endParaRPr>
          </a:p>
        </p:txBody>
      </p:sp>
      <p:sp>
        <p:nvSpPr>
          <p:cNvPr id="21" name="TextBox 20">
            <a:extLst>
              <a:ext uri="{FF2B5EF4-FFF2-40B4-BE49-F238E27FC236}">
                <a16:creationId xmlns:a16="http://schemas.microsoft.com/office/drawing/2014/main" id="{C279F8FD-CC88-AAB5-99E2-10714D5BD086}"/>
              </a:ext>
            </a:extLst>
          </p:cNvPr>
          <p:cNvSpPr txBox="1"/>
          <p:nvPr/>
        </p:nvSpPr>
        <p:spPr>
          <a:xfrm>
            <a:off x="6275152" y="2098172"/>
            <a:ext cx="2292537" cy="398892"/>
          </a:xfrm>
          <a:prstGeom prst="rect">
            <a:avLst/>
          </a:prstGeom>
          <a:noFill/>
        </p:spPr>
        <p:txBody>
          <a:bodyPr wrap="square" lIns="91440" tIns="45720" rIns="91440" bIns="45720" rtlCol="0" anchor="t">
            <a:spAutoFit/>
          </a:bodyPr>
          <a:lstStyle/>
          <a:p>
            <a:pPr marL="0" marR="0" lvl="0" indent="0" algn="l" defTabSz="914400" rtl="0" eaLnBrk="1" fontAlgn="base" latinLnBrk="0" hangingPunct="1">
              <a:lnSpc>
                <a:spcPct val="82671"/>
              </a:lnSpc>
              <a:spcBef>
                <a:spcPct val="20000"/>
              </a:spcBef>
              <a:spcAft>
                <a:spcPct val="0"/>
              </a:spcAft>
              <a:buClr>
                <a:srgbClr val="BC5FBC"/>
              </a:buClr>
              <a:buSzPct val="110000"/>
              <a:buFont typeface="Wingdings" panose="05000000000000000000" pitchFamily="2" charset="2"/>
              <a:buNone/>
              <a:tabLst/>
              <a:defRPr/>
            </a:pPr>
            <a:r>
              <a:rPr kumimoji="0" lang="en-US" sz="2400" b="1" i="0" u="none" strike="noStrike" kern="1200" cap="none" spc="0" normalizeH="0" baseline="0" noProof="0">
                <a:ln>
                  <a:noFill/>
                </a:ln>
                <a:solidFill>
                  <a:prstClr val="white"/>
                </a:solidFill>
                <a:effectLst/>
                <a:uLnTx/>
                <a:uFillTx/>
                <a:latin typeface="Univers 57 Condensed" pitchFamily="50" charset="0"/>
              </a:rPr>
              <a:t>Next gen 3DEP</a:t>
            </a:r>
            <a:endParaRPr lang="en-US" sz="2400" b="1" i="0" u="none" strike="noStrike" kern="1200" cap="none" spc="0" normalizeH="0" baseline="0" noProof="0">
              <a:ln>
                <a:noFill/>
              </a:ln>
              <a:solidFill>
                <a:prstClr val="white"/>
              </a:solidFill>
              <a:effectLst/>
              <a:uLnTx/>
              <a:uFillTx/>
              <a:latin typeface="Univers 57 Condensed" pitchFamily="50" charset="0"/>
            </a:endParaRPr>
          </a:p>
        </p:txBody>
      </p:sp>
      <p:sp>
        <p:nvSpPr>
          <p:cNvPr id="22" name="TextBox 21">
            <a:extLst>
              <a:ext uri="{FF2B5EF4-FFF2-40B4-BE49-F238E27FC236}">
                <a16:creationId xmlns:a16="http://schemas.microsoft.com/office/drawing/2014/main" id="{A816A75B-AA2B-D9A8-B117-457EFBE30467}"/>
              </a:ext>
            </a:extLst>
          </p:cNvPr>
          <p:cNvSpPr txBox="1"/>
          <p:nvPr/>
        </p:nvSpPr>
        <p:spPr>
          <a:xfrm>
            <a:off x="8952902" y="2001603"/>
            <a:ext cx="1881051" cy="452496"/>
          </a:xfrm>
          <a:prstGeom prst="rect">
            <a:avLst/>
          </a:prstGeom>
          <a:noFill/>
        </p:spPr>
        <p:txBody>
          <a:bodyPr wrap="square" lIns="91440" tIns="45720" rIns="91440" bIns="45720" rtlCol="0" anchor="t">
            <a:spAutoFit/>
          </a:bodyPr>
          <a:lstStyle/>
          <a:p>
            <a:pPr marL="0" marR="0" lvl="0" indent="0" algn="ctr" defTabSz="914400" rtl="0" eaLnBrk="1" fontAlgn="base" latinLnBrk="0" hangingPunct="1">
              <a:lnSpc>
                <a:spcPct val="95899"/>
              </a:lnSpc>
              <a:spcBef>
                <a:spcPct val="20000"/>
              </a:spcBef>
              <a:spcAft>
                <a:spcPct val="0"/>
              </a:spcAft>
              <a:buClr>
                <a:srgbClr val="BC5FBC"/>
              </a:buClr>
              <a:buSzPct val="110000"/>
              <a:buFont typeface="Wingdings" panose="05000000000000000000" pitchFamily="2" charset="2"/>
              <a:buNone/>
              <a:tabLst/>
              <a:defRPr/>
            </a:pPr>
            <a:r>
              <a:rPr kumimoji="0" lang="en-US" sz="2400" b="1" i="0" u="none" strike="noStrike" kern="1200" cap="none" spc="0" normalizeH="0" baseline="0" noProof="0">
                <a:ln>
                  <a:noFill/>
                </a:ln>
                <a:solidFill>
                  <a:prstClr val="white"/>
                </a:solidFill>
                <a:effectLst/>
                <a:uLnTx/>
                <a:uFillTx/>
                <a:latin typeface="Univers 57 Condensed" pitchFamily="50" charset="0"/>
              </a:rPr>
              <a:t>3DNTM</a:t>
            </a:r>
            <a:endParaRPr lang="en-US">
              <a:latin typeface="Univers 57 Condensed" pitchFamily="50" charset="0"/>
            </a:endParaRPr>
          </a:p>
        </p:txBody>
      </p:sp>
      <p:sp>
        <p:nvSpPr>
          <p:cNvPr id="23" name="TextBox 22">
            <a:extLst>
              <a:ext uri="{FF2B5EF4-FFF2-40B4-BE49-F238E27FC236}">
                <a16:creationId xmlns:a16="http://schemas.microsoft.com/office/drawing/2014/main" id="{F8AFF733-86AA-1C2B-623F-5996C20F5E5F}"/>
              </a:ext>
            </a:extLst>
          </p:cNvPr>
          <p:cNvSpPr txBox="1"/>
          <p:nvPr/>
        </p:nvSpPr>
        <p:spPr>
          <a:xfrm>
            <a:off x="781853" y="3611774"/>
            <a:ext cx="2240948" cy="1200329"/>
          </a:xfrm>
          <a:prstGeom prst="rect">
            <a:avLst/>
          </a:prstGeom>
          <a:solidFill>
            <a:srgbClr val="006F41"/>
          </a:solid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BC5FBC"/>
              </a:buClr>
              <a:buSzPct val="110000"/>
              <a:buFont typeface="Wingdings" panose="05000000000000000000" pitchFamily="2" charset="2"/>
              <a:buNone/>
              <a:tabLst/>
              <a:defRPr/>
            </a:pPr>
            <a:r>
              <a:rPr kumimoji="0" lang="en-US" sz="1800" b="0" i="0" u="none" strike="noStrike" kern="1200" cap="none" spc="0" normalizeH="0" baseline="0" noProof="0">
                <a:ln>
                  <a:noFill/>
                </a:ln>
                <a:solidFill>
                  <a:prstClr val="white"/>
                </a:solidFill>
                <a:effectLst/>
                <a:uLnTx/>
                <a:uFillTx/>
                <a:latin typeface="Univers 57 Condensed" pitchFamily="50" charset="0"/>
              </a:rPr>
              <a:t>Complete the nationwide 3D Elevation Program (3DEP) baseline</a:t>
            </a:r>
          </a:p>
        </p:txBody>
      </p:sp>
      <p:sp>
        <p:nvSpPr>
          <p:cNvPr id="24" name="TextBox 23">
            <a:extLst>
              <a:ext uri="{FF2B5EF4-FFF2-40B4-BE49-F238E27FC236}">
                <a16:creationId xmlns:a16="http://schemas.microsoft.com/office/drawing/2014/main" id="{46B6D3BB-8EA7-172D-38A3-54985768F499}"/>
              </a:ext>
            </a:extLst>
          </p:cNvPr>
          <p:cNvSpPr txBox="1"/>
          <p:nvPr/>
        </p:nvSpPr>
        <p:spPr>
          <a:xfrm>
            <a:off x="3427028" y="3611774"/>
            <a:ext cx="2240948" cy="1200329"/>
          </a:xfrm>
          <a:prstGeom prst="rect">
            <a:avLst/>
          </a:prstGeom>
          <a:solidFill>
            <a:srgbClr val="05668D"/>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Univers 57 Condensed" pitchFamily="50" charset="0"/>
              </a:rPr>
              <a:t>Use the 3DEP baseline to derive the 3D Hydrography Program (3DHP)</a:t>
            </a:r>
            <a:endParaRPr kumimoji="0" lang="en-US" sz="1800" b="0" i="0" u="none" strike="noStrike" kern="1200" cap="none" spc="0" normalizeH="0" baseline="0" noProof="0">
              <a:ln>
                <a:noFill/>
              </a:ln>
              <a:solidFill>
                <a:prstClr val="white"/>
              </a:solidFill>
              <a:effectLst/>
              <a:uLnTx/>
              <a:uFillTx/>
              <a:latin typeface="Univers 57 Condensed" pitchFamily="50" charset="0"/>
              <a:cs typeface="Arial" panose="020B0604020202020204" pitchFamily="34" charset="0"/>
            </a:endParaRPr>
          </a:p>
        </p:txBody>
      </p:sp>
      <p:sp>
        <p:nvSpPr>
          <p:cNvPr id="25" name="TextBox 24">
            <a:extLst>
              <a:ext uri="{FF2B5EF4-FFF2-40B4-BE49-F238E27FC236}">
                <a16:creationId xmlns:a16="http://schemas.microsoft.com/office/drawing/2014/main" id="{A10949D4-87AF-369A-B1F7-68B6B45AF91A}"/>
              </a:ext>
            </a:extLst>
          </p:cNvPr>
          <p:cNvSpPr txBox="1"/>
          <p:nvPr/>
        </p:nvSpPr>
        <p:spPr>
          <a:xfrm>
            <a:off x="6091918" y="3621067"/>
            <a:ext cx="2314687" cy="1200329"/>
          </a:xfrm>
          <a:prstGeom prst="rect">
            <a:avLst/>
          </a:prstGeom>
          <a:solidFill>
            <a:srgbClr val="779ED6"/>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Univers 57 Condensed" pitchFamily="50" charset="0"/>
              </a:rPr>
              <a:t>Implement the next generation of 3DEP to multiply value and improve applications</a:t>
            </a:r>
          </a:p>
        </p:txBody>
      </p:sp>
      <p:sp>
        <p:nvSpPr>
          <p:cNvPr id="26" name="TextBox 25">
            <a:extLst>
              <a:ext uri="{FF2B5EF4-FFF2-40B4-BE49-F238E27FC236}">
                <a16:creationId xmlns:a16="http://schemas.microsoft.com/office/drawing/2014/main" id="{005A9256-E2DB-6AFD-3C8F-53119A5666EA}"/>
              </a:ext>
            </a:extLst>
          </p:cNvPr>
          <p:cNvSpPr txBox="1"/>
          <p:nvPr/>
        </p:nvSpPr>
        <p:spPr>
          <a:xfrm>
            <a:off x="8719685" y="3621067"/>
            <a:ext cx="2503361" cy="1200329"/>
          </a:xfrm>
          <a:prstGeom prst="rect">
            <a:avLst/>
          </a:prstGeom>
          <a:solidFill>
            <a:srgbClr val="8F009A"/>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Univers 57 Condensed" pitchFamily="50" charset="0"/>
              </a:rPr>
              <a:t>Research and develop a 3D data model to fully integrate 3DEP, 3DHP, and other data</a:t>
            </a:r>
          </a:p>
        </p:txBody>
      </p:sp>
      <p:sp>
        <p:nvSpPr>
          <p:cNvPr id="27" name="TextBox 26">
            <a:extLst>
              <a:ext uri="{FF2B5EF4-FFF2-40B4-BE49-F238E27FC236}">
                <a16:creationId xmlns:a16="http://schemas.microsoft.com/office/drawing/2014/main" id="{36494399-DAE8-6CFF-C68F-BA889095ED8F}"/>
              </a:ext>
            </a:extLst>
          </p:cNvPr>
          <p:cNvSpPr txBox="1"/>
          <p:nvPr/>
        </p:nvSpPr>
        <p:spPr>
          <a:xfrm>
            <a:off x="798054" y="4812102"/>
            <a:ext cx="2203704" cy="1200329"/>
          </a:xfrm>
          <a:prstGeom prst="rect">
            <a:avLst/>
          </a:prstGeom>
          <a:solidFill>
            <a:schemeClr val="bg1"/>
          </a:solidFill>
          <a:ln w="38100">
            <a:solidFill>
              <a:srgbClr val="006F41"/>
            </a:solidFill>
          </a:ln>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BC5FBC"/>
              </a:buClr>
              <a:buSzPct val="110000"/>
              <a:buFont typeface="Wingdings" panose="05000000000000000000" pitchFamily="2" charset="2"/>
              <a:buNone/>
              <a:tabLst/>
              <a:defRPr/>
            </a:pPr>
            <a:r>
              <a:rPr lang="en-US">
                <a:solidFill>
                  <a:prstClr val="black"/>
                </a:solidFill>
                <a:latin typeface="Univers 57 Condensed" pitchFamily="50" charset="0"/>
              </a:rPr>
              <a:t>100</a:t>
            </a:r>
            <a:r>
              <a:rPr kumimoji="0" lang="en-US" sz="1800" b="0" i="0" u="none" strike="noStrike" kern="1200" cap="none" spc="0" normalizeH="0" baseline="0" noProof="0">
                <a:ln>
                  <a:noFill/>
                </a:ln>
                <a:solidFill>
                  <a:prstClr val="black"/>
                </a:solidFill>
                <a:effectLst/>
                <a:uLnTx/>
                <a:uFillTx/>
                <a:latin typeface="Univers 57 Condensed" pitchFamily="50" charset="0"/>
              </a:rPr>
              <a:t>% of the Nation has 3DEP baseline data available or in progress</a:t>
            </a:r>
          </a:p>
        </p:txBody>
      </p:sp>
      <p:sp>
        <p:nvSpPr>
          <p:cNvPr id="28" name="TextBox 27">
            <a:extLst>
              <a:ext uri="{FF2B5EF4-FFF2-40B4-BE49-F238E27FC236}">
                <a16:creationId xmlns:a16="http://schemas.microsoft.com/office/drawing/2014/main" id="{C1DA7145-BAC3-CB73-FC56-BAE464E00178}"/>
              </a:ext>
            </a:extLst>
          </p:cNvPr>
          <p:cNvSpPr txBox="1"/>
          <p:nvPr/>
        </p:nvSpPr>
        <p:spPr>
          <a:xfrm>
            <a:off x="3449357" y="4812102"/>
            <a:ext cx="2203704" cy="369332"/>
          </a:xfrm>
          <a:prstGeom prst="rect">
            <a:avLst/>
          </a:prstGeom>
          <a:solidFill>
            <a:schemeClr val="bg1"/>
          </a:solidFill>
          <a:ln w="38100">
            <a:solidFill>
              <a:srgbClr val="05668D"/>
            </a:solidFill>
          </a:ln>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BC5FBC"/>
              </a:buClr>
              <a:buSzPct val="110000"/>
              <a:buFont typeface="Wingdings" panose="05000000000000000000" pitchFamily="2" charset="2"/>
              <a:buNone/>
              <a:tabLst/>
              <a:defRPr/>
            </a:pPr>
            <a:r>
              <a:rPr kumimoji="0" lang="en-US" sz="1800" b="0" i="0" u="none" strike="noStrike" kern="1200" cap="none" spc="0" normalizeH="0" baseline="0" noProof="0" dirty="0">
                <a:ln>
                  <a:noFill/>
                </a:ln>
                <a:solidFill>
                  <a:prstClr val="black"/>
                </a:solidFill>
                <a:effectLst/>
                <a:uLnTx/>
                <a:uFillTx/>
                <a:latin typeface="Univers 57 Condensed" pitchFamily="50" charset="0"/>
              </a:rPr>
              <a:t>Launched</a:t>
            </a:r>
            <a:r>
              <a:rPr kumimoji="0" lang="en-US" sz="1800" b="0" i="0" u="none" strike="noStrike" kern="1200" cap="none" spc="0" normalizeH="0" baseline="0" noProof="0">
                <a:ln>
                  <a:noFill/>
                </a:ln>
                <a:solidFill>
                  <a:prstClr val="black"/>
                </a:solidFill>
                <a:effectLst/>
                <a:uLnTx/>
                <a:uFillTx/>
                <a:latin typeface="Univers 57 Condensed" pitchFamily="50" charset="0"/>
              </a:rPr>
              <a:t> in FY24</a:t>
            </a:r>
          </a:p>
        </p:txBody>
      </p:sp>
      <p:sp>
        <p:nvSpPr>
          <p:cNvPr id="29" name="TextBox 28">
            <a:extLst>
              <a:ext uri="{FF2B5EF4-FFF2-40B4-BE49-F238E27FC236}">
                <a16:creationId xmlns:a16="http://schemas.microsoft.com/office/drawing/2014/main" id="{CB87E55B-3E03-97B9-FEEE-46267FEE60EA}"/>
              </a:ext>
            </a:extLst>
          </p:cNvPr>
          <p:cNvSpPr txBox="1"/>
          <p:nvPr/>
        </p:nvSpPr>
        <p:spPr>
          <a:xfrm>
            <a:off x="6106833" y="4812102"/>
            <a:ext cx="2286000" cy="646331"/>
          </a:xfrm>
          <a:prstGeom prst="rect">
            <a:avLst/>
          </a:prstGeom>
          <a:solidFill>
            <a:schemeClr val="bg1"/>
          </a:solidFill>
          <a:ln w="38100">
            <a:solidFill>
              <a:srgbClr val="779ED6"/>
            </a:solidFill>
          </a:ln>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BC5FBC"/>
              </a:buClr>
              <a:buSzPct val="110000"/>
              <a:buFont typeface="Wingdings" panose="05000000000000000000" pitchFamily="2" charset="2"/>
              <a:buNone/>
              <a:tabLst/>
              <a:defRPr/>
            </a:pPr>
            <a:r>
              <a:rPr kumimoji="0" lang="en-US" sz="1800" b="0" i="0" u="none" strike="noStrike" kern="1200" cap="none" spc="0" normalizeH="0" baseline="0" noProof="0">
                <a:ln>
                  <a:noFill/>
                </a:ln>
                <a:solidFill>
                  <a:prstClr val="black"/>
                </a:solidFill>
                <a:effectLst/>
                <a:uLnTx/>
                <a:uFillTx/>
                <a:latin typeface="Univers 57 Condensed" pitchFamily="50" charset="0"/>
              </a:rPr>
              <a:t>First full year in FY27 </a:t>
            </a:r>
            <a:r>
              <a:rPr kumimoji="0" lang="en-US" sz="1800" b="0" i="0" u="none" strike="noStrike" kern="1200" cap="none" spc="0" normalizeH="0" baseline="0" noProof="0" dirty="0">
                <a:ln>
                  <a:noFill/>
                </a:ln>
                <a:solidFill>
                  <a:prstClr val="black"/>
                </a:solidFill>
                <a:effectLst/>
                <a:uLnTx/>
                <a:uFillTx/>
                <a:latin typeface="Univers 57 Condensed" pitchFamily="50" charset="0"/>
              </a:rPr>
              <a:t>(</a:t>
            </a:r>
            <a:r>
              <a:rPr kumimoji="0" lang="en-US" sz="1800" b="0" i="0" u="none" strike="noStrike" kern="1200" cap="none" spc="0" normalizeH="0" baseline="0" noProof="0">
                <a:ln>
                  <a:noFill/>
                </a:ln>
                <a:solidFill>
                  <a:prstClr val="black"/>
                </a:solidFill>
                <a:effectLst/>
                <a:uLnTx/>
                <a:uFillTx/>
                <a:latin typeface="Univers 57 Condensed" pitchFamily="50" charset="0"/>
              </a:rPr>
              <a:t>funding</a:t>
            </a:r>
            <a:r>
              <a:rPr kumimoji="0" lang="en-US" sz="1800" b="0" i="0" u="none" strike="noStrike" kern="1200" cap="none" spc="0" normalizeH="0" baseline="0" noProof="0" dirty="0">
                <a:ln>
                  <a:noFill/>
                </a:ln>
                <a:solidFill>
                  <a:prstClr val="black"/>
                </a:solidFill>
                <a:effectLst/>
                <a:uLnTx/>
                <a:uFillTx/>
                <a:latin typeface="Univers 57 Condensed" pitchFamily="50" charset="0"/>
              </a:rPr>
              <a:t> dependent)</a:t>
            </a:r>
            <a:endParaRPr kumimoji="0" lang="en-US" sz="1800" b="0" i="0" u="none" strike="noStrike" kern="1200" cap="none" spc="0" normalizeH="0" baseline="0" noProof="0">
              <a:ln>
                <a:noFill/>
              </a:ln>
              <a:solidFill>
                <a:prstClr val="black"/>
              </a:solidFill>
              <a:effectLst/>
              <a:uLnTx/>
              <a:uFillTx/>
              <a:latin typeface="Univers 57 Condensed" pitchFamily="50" charset="0"/>
            </a:endParaRPr>
          </a:p>
        </p:txBody>
      </p:sp>
      <p:sp>
        <p:nvSpPr>
          <p:cNvPr id="30" name="TextBox 29">
            <a:extLst>
              <a:ext uri="{FF2B5EF4-FFF2-40B4-BE49-F238E27FC236}">
                <a16:creationId xmlns:a16="http://schemas.microsoft.com/office/drawing/2014/main" id="{7D50CFBB-7B15-F3D8-2B7C-2FE0D44BE966}"/>
              </a:ext>
            </a:extLst>
          </p:cNvPr>
          <p:cNvSpPr txBox="1"/>
          <p:nvPr/>
        </p:nvSpPr>
        <p:spPr>
          <a:xfrm>
            <a:off x="8735292" y="4821396"/>
            <a:ext cx="2468880" cy="369332"/>
          </a:xfrm>
          <a:prstGeom prst="rect">
            <a:avLst/>
          </a:prstGeom>
          <a:solidFill>
            <a:schemeClr val="bg1"/>
          </a:solidFill>
          <a:ln w="38100">
            <a:solidFill>
              <a:srgbClr val="8F009A"/>
            </a:solidFill>
          </a:ln>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BC5FBC"/>
              </a:buClr>
              <a:buSzPct val="110000"/>
              <a:buFont typeface="Wingdings" panose="05000000000000000000" pitchFamily="2" charset="2"/>
              <a:buNone/>
              <a:tabLst/>
              <a:defRPr/>
            </a:pPr>
            <a:r>
              <a:rPr kumimoji="0" lang="en-US" sz="1800" b="0" i="0" u="none" strike="noStrike" kern="1200" cap="none" spc="0" normalizeH="0" baseline="0" noProof="0">
                <a:ln>
                  <a:noFill/>
                </a:ln>
                <a:solidFill>
                  <a:prstClr val="black"/>
                </a:solidFill>
                <a:effectLst/>
                <a:uLnTx/>
                <a:uFillTx/>
                <a:latin typeface="Univers 57 Condensed" pitchFamily="50" charset="0"/>
              </a:rPr>
              <a:t>Early development stage</a:t>
            </a:r>
          </a:p>
        </p:txBody>
      </p:sp>
      <p:pic>
        <p:nvPicPr>
          <p:cNvPr id="31" name="Picture 30" descr="A high angle view of a resort&#10;&#10;Description automatically generated with low confidence">
            <a:extLst>
              <a:ext uri="{FF2B5EF4-FFF2-40B4-BE49-F238E27FC236}">
                <a16:creationId xmlns:a16="http://schemas.microsoft.com/office/drawing/2014/main" id="{B542A870-4639-853E-C2FB-797D1007861E}"/>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6355" b="93980" l="1673" r="98589">
                        <a14:foregroundMark x1="36592" y1="12124" x2="36592" y2="12124"/>
                        <a14:foregroundMark x1="41192" y1="9615" x2="41192" y2="9615"/>
                        <a14:foregroundMark x1="41192" y1="9615" x2="41192" y2="9615"/>
                        <a14:foregroundMark x1="46733" y1="8696" x2="46733" y2="8696"/>
                        <a14:foregroundMark x1="46733" y1="8445" x2="46733" y2="8445"/>
                        <a14:foregroundMark x1="45217" y1="6438" x2="45217" y2="6438"/>
                        <a14:foregroundMark x1="45217" y1="6438" x2="45217" y2="6438"/>
                        <a14:foregroundMark x1="45217" y1="6438" x2="45217" y2="6438"/>
                        <a14:foregroundMark x1="7527" y1="19983" x2="7527" y2="19983"/>
                        <a14:foregroundMark x1="5855" y1="30602" x2="6221" y2="30602"/>
                        <a14:foregroundMark x1="1673" y1="20485" x2="1673" y2="20485"/>
                        <a14:foregroundMark x1="32044" y1="88629" x2="32044" y2="88629"/>
                        <a14:foregroundMark x1="41871" y1="85702" x2="41871" y2="85702"/>
                        <a14:foregroundMark x1="28280" y1="93478" x2="28594" y2="93980"/>
                        <a14:foregroundMark x1="93727" y1="56940" x2="93727" y2="56940"/>
                        <a14:foregroundMark x1="98589" y1="45318" x2="98589" y2="45318"/>
                      </a14:backgroundRemoval>
                    </a14:imgEffect>
                  </a14:imgLayer>
                </a14:imgProps>
              </a:ext>
              <a:ext uri="{28A0092B-C50C-407E-A947-70E740481C1C}">
                <a14:useLocalDpi xmlns:a14="http://schemas.microsoft.com/office/drawing/2010/main" val="0"/>
              </a:ext>
            </a:extLst>
          </a:blip>
          <a:stretch>
            <a:fillRect/>
          </a:stretch>
        </p:blipFill>
        <p:spPr>
          <a:xfrm>
            <a:off x="9012922" y="2380159"/>
            <a:ext cx="2069640" cy="123161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98282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929F7-95DB-9B4A-6865-4CE805C00A58}"/>
              </a:ext>
            </a:extLst>
          </p:cNvPr>
          <p:cNvSpPr txBox="1">
            <a:spLocks/>
          </p:cNvSpPr>
          <p:nvPr/>
        </p:nvSpPr>
        <p:spPr>
          <a:xfrm>
            <a:off x="941293" y="234117"/>
            <a:ext cx="10375891" cy="713600"/>
          </a:xfrm>
          <a:prstGeom prst="rect">
            <a:avLst/>
          </a:prstGeom>
          <a:noFill/>
        </p:spPr>
        <p:txBody>
          <a:bodyPr>
            <a:noAutofit/>
          </a:bodyPr>
          <a:lstStyle>
            <a:defPPr>
              <a:defRPr lang="en-US"/>
            </a:defPPr>
            <a:lvl1pPr marL="0" algn="l" defTabSz="685800" rtl="0" eaLnBrk="1" latinLnBrk="0" hangingPunct="1">
              <a:lnSpc>
                <a:spcPct val="90000"/>
              </a:lnSpc>
              <a:spcBef>
                <a:spcPct val="0"/>
              </a:spcBef>
              <a:buNone/>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3400" dirty="0">
                <a:solidFill>
                  <a:schemeClr val="bg1"/>
                </a:solidFill>
                <a:latin typeface="+mj-lt"/>
              </a:rPr>
              <a:t>New Seamless 1-meter Digital Elevation Model</a:t>
            </a:r>
            <a:endParaRPr lang="en-US" sz="3400" dirty="0">
              <a:solidFill>
                <a:srgbClr val="02360B"/>
              </a:solidFill>
              <a:latin typeface="+mj-lt"/>
              <a:ea typeface="Lato" panose="020F0502020204030203" pitchFamily="34" charset="0"/>
              <a:cs typeface="Lato" panose="020F0502020204030203" pitchFamily="34" charset="0"/>
            </a:endParaRPr>
          </a:p>
        </p:txBody>
      </p:sp>
      <p:sp>
        <p:nvSpPr>
          <p:cNvPr id="3" name="TextBox 2">
            <a:extLst>
              <a:ext uri="{FF2B5EF4-FFF2-40B4-BE49-F238E27FC236}">
                <a16:creationId xmlns:a16="http://schemas.microsoft.com/office/drawing/2014/main" id="{0AF95512-8797-F7B8-61B8-456F0EE64C5E}"/>
              </a:ext>
            </a:extLst>
          </p:cNvPr>
          <p:cNvSpPr txBox="1"/>
          <p:nvPr/>
        </p:nvSpPr>
        <p:spPr>
          <a:xfrm>
            <a:off x="456519" y="4962730"/>
            <a:ext cx="5224656" cy="369332"/>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chemeClr val="bg1">
                    <a:lumMod val="85000"/>
                  </a:schemeClr>
                </a:solidFill>
                <a:effectLst/>
                <a:uLnTx/>
                <a:uFillTx/>
                <a:latin typeface="Univers 57 Condensed" pitchFamily="50" charset="0"/>
                <a:ea typeface="Lato"/>
                <a:cs typeface="Lato"/>
              </a:rPr>
              <a:t>USGS lidar coverage </a:t>
            </a:r>
            <a:r>
              <a:rPr kumimoji="0" lang="en-US" b="0" i="0" u="none" strike="noStrike" kern="1200" cap="none" spc="0" normalizeH="0" baseline="0" noProof="0" dirty="0">
                <a:ln>
                  <a:noFill/>
                </a:ln>
                <a:solidFill>
                  <a:schemeClr val="bg1">
                    <a:lumMod val="85000"/>
                  </a:schemeClr>
                </a:solidFill>
                <a:effectLst/>
                <a:uLnTx/>
                <a:uFillTx/>
                <a:latin typeface="Univers 57 Condensed" pitchFamily="50" charset="0"/>
                <a:ea typeface="Lato"/>
                <a:cs typeface="Lato"/>
              </a:rPr>
              <a:t>in </a:t>
            </a:r>
            <a:r>
              <a:rPr kumimoji="0" lang="en-US" b="1" i="0" u="none" strike="noStrike" kern="1200" cap="none" spc="0" normalizeH="0" baseline="0" noProof="0" dirty="0">
                <a:ln>
                  <a:noFill/>
                </a:ln>
                <a:solidFill>
                  <a:schemeClr val="bg1">
                    <a:lumMod val="85000"/>
                  </a:schemeClr>
                </a:solidFill>
                <a:effectLst/>
                <a:uLnTx/>
                <a:uFillTx/>
                <a:latin typeface="Univers 57 Condensed" pitchFamily="50" charset="0"/>
                <a:ea typeface="Lato"/>
                <a:cs typeface="Lato"/>
              </a:rPr>
              <a:t>2,252</a:t>
            </a:r>
            <a:r>
              <a:rPr kumimoji="0" lang="en-US" b="0" i="0" u="none" strike="noStrike" kern="1200" cap="none" spc="0" normalizeH="0" baseline="0" noProof="0" dirty="0">
                <a:ln>
                  <a:noFill/>
                </a:ln>
                <a:solidFill>
                  <a:schemeClr val="bg1">
                    <a:lumMod val="85000"/>
                  </a:schemeClr>
                </a:solidFill>
                <a:effectLst/>
                <a:uLnTx/>
                <a:uFillTx/>
                <a:latin typeface="Univers 57 Condensed" pitchFamily="50" charset="0"/>
                <a:ea typeface="Lato"/>
                <a:cs typeface="Lato"/>
              </a:rPr>
              <a:t> individual projects</a:t>
            </a:r>
            <a:endParaRPr kumimoji="0" lang="en-US" b="0" i="0" u="none" strike="noStrike" kern="1200" cap="none" spc="0" normalizeH="0" baseline="0" noProof="0" dirty="0">
              <a:ln>
                <a:noFill/>
              </a:ln>
              <a:solidFill>
                <a:schemeClr val="bg1">
                  <a:lumMod val="85000"/>
                </a:schemeClr>
              </a:solidFill>
              <a:effectLst/>
              <a:uLnTx/>
              <a:uFillTx/>
              <a:latin typeface="Univers 57 Condensed" pitchFamily="50" charset="0"/>
              <a:ea typeface="Lato" panose="020F0502020204030203" pitchFamily="34" charset="0"/>
              <a:cs typeface="Lato" panose="020F0502020204030203" pitchFamily="34" charset="0"/>
            </a:endParaRPr>
          </a:p>
        </p:txBody>
      </p:sp>
      <p:pic>
        <p:nvPicPr>
          <p:cNvPr id="11" name="Picture 10">
            <a:extLst>
              <a:ext uri="{FF2B5EF4-FFF2-40B4-BE49-F238E27FC236}">
                <a16:creationId xmlns:a16="http://schemas.microsoft.com/office/drawing/2014/main" id="{0638C4CC-F548-01B9-FA85-C3972B0317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395" y="1630732"/>
            <a:ext cx="5520904" cy="3331998"/>
          </a:xfrm>
          <a:prstGeom prst="roundRect">
            <a:avLst/>
          </a:prstGeom>
          <a:ln>
            <a:noFill/>
          </a:ln>
          <a:effectLst>
            <a:outerShdw blurRad="292100" dist="139700" dir="2700000" algn="tl" rotWithShape="0">
              <a:srgbClr val="333333">
                <a:alpha val="65000"/>
              </a:srgbClr>
            </a:outerShdw>
          </a:effectLst>
        </p:spPr>
      </p:pic>
      <p:pic>
        <p:nvPicPr>
          <p:cNvPr id="15" name="Picture 2">
            <a:extLst>
              <a:ext uri="{FF2B5EF4-FFF2-40B4-BE49-F238E27FC236}">
                <a16:creationId xmlns:a16="http://schemas.microsoft.com/office/drawing/2014/main" id="{8B1F1CE5-ABCA-39D2-6942-A19B51C3501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029" t="9154" r="10230" b="9662"/>
          <a:stretch/>
        </p:blipFill>
        <p:spPr bwMode="auto">
          <a:xfrm>
            <a:off x="6096000" y="966561"/>
            <a:ext cx="5520904" cy="5294623"/>
          </a:xfrm>
          <a:prstGeom prst="rect">
            <a:avLst/>
          </a:prstGeom>
          <a:ln>
            <a:noFill/>
          </a:ln>
          <a:effectLst>
            <a:outerShdw blurRad="190500" algn="tl" rotWithShape="0">
              <a:srgbClr val="000000">
                <a:alpha val="70000"/>
              </a:srgbClr>
            </a:outerShdw>
          </a:effectLst>
        </p:spPr>
      </p:pic>
      <p:sp>
        <p:nvSpPr>
          <p:cNvPr id="16" name="TextBox 15">
            <a:extLst>
              <a:ext uri="{FF2B5EF4-FFF2-40B4-BE49-F238E27FC236}">
                <a16:creationId xmlns:a16="http://schemas.microsoft.com/office/drawing/2014/main" id="{09FBB274-0176-1916-0346-082DA0FB7726}"/>
              </a:ext>
            </a:extLst>
          </p:cNvPr>
          <p:cNvSpPr txBox="1"/>
          <p:nvPr/>
        </p:nvSpPr>
        <p:spPr>
          <a:xfrm>
            <a:off x="7740347" y="906325"/>
            <a:ext cx="2134364" cy="369332"/>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bg1">
                    <a:lumMod val="85000"/>
                  </a:schemeClr>
                </a:solidFill>
                <a:effectLst/>
                <a:uLnTx/>
                <a:uFillTx/>
                <a:latin typeface="Lato" panose="020F0502020204030203" pitchFamily="34" charset="0"/>
                <a:ea typeface="Lato" panose="020F0502020204030203" pitchFamily="34" charset="0"/>
                <a:cs typeface="Lato" panose="020F0502020204030203" pitchFamily="34" charset="0"/>
              </a:rPr>
              <a:t>S1M </a:t>
            </a:r>
            <a:r>
              <a:rPr kumimoji="0" lang="en-US" b="0" i="0" u="none" strike="noStrike" kern="1200" cap="none" spc="0" normalizeH="0" baseline="0" noProof="0">
                <a:ln>
                  <a:noFill/>
                </a:ln>
                <a:solidFill>
                  <a:schemeClr val="bg1">
                    <a:lumMod val="85000"/>
                  </a:schemeClr>
                </a:solidFill>
                <a:effectLst/>
                <a:uLnTx/>
                <a:uFillTx/>
                <a:latin typeface="Lato" panose="020F0502020204030203" pitchFamily="34" charset="0"/>
                <a:ea typeface="Lato" panose="020F0502020204030203" pitchFamily="34" charset="0"/>
                <a:cs typeface="Lato" panose="020F0502020204030203" pitchFamily="34" charset="0"/>
              </a:rPr>
              <a:t>over</a:t>
            </a:r>
            <a:r>
              <a:rPr kumimoji="0" lang="en-US" sz="1400" b="0" i="0" u="none" strike="noStrike" kern="1200" cap="none" spc="0" normalizeH="0" baseline="0" noProof="0">
                <a:ln>
                  <a:noFill/>
                </a:ln>
                <a:solidFill>
                  <a:schemeClr val="bg1">
                    <a:lumMod val="85000"/>
                  </a:schemeClr>
                </a:solidFill>
                <a:effectLst/>
                <a:uLnTx/>
                <a:uFillTx/>
                <a:latin typeface="Lato" panose="020F0502020204030203" pitchFamily="34" charset="0"/>
                <a:ea typeface="Lato" panose="020F0502020204030203" pitchFamily="34" charset="0"/>
                <a:cs typeface="Lato" panose="020F0502020204030203" pitchFamily="34" charset="0"/>
              </a:rPr>
              <a:t> Rolla, MO</a:t>
            </a:r>
          </a:p>
        </p:txBody>
      </p:sp>
    </p:spTree>
    <p:extLst>
      <p:ext uri="{BB962C8B-B14F-4D97-AF65-F5344CB8AC3E}">
        <p14:creationId xmlns:p14="http://schemas.microsoft.com/office/powerpoint/2010/main" val="3986075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DE6A7-2F08-8BA1-A0F8-BDCC54B29CC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2254CC1-ED57-9DD4-B1CD-C1B291AE7823}"/>
              </a:ext>
            </a:extLst>
          </p:cNvPr>
          <p:cNvPicPr>
            <a:picLocks noChangeAspect="1"/>
          </p:cNvPicPr>
          <p:nvPr/>
        </p:nvPicPr>
        <p:blipFill>
          <a:blip r:embed="rId3"/>
          <a:stretch>
            <a:fillRect/>
          </a:stretch>
        </p:blipFill>
        <p:spPr>
          <a:xfrm>
            <a:off x="125065" y="1664654"/>
            <a:ext cx="6157948" cy="3182760"/>
          </a:xfrm>
          <a:prstGeom prst="rect">
            <a:avLst/>
          </a:prstGeom>
        </p:spPr>
      </p:pic>
      <p:sp>
        <p:nvSpPr>
          <p:cNvPr id="4" name="Title 1">
            <a:extLst>
              <a:ext uri="{FF2B5EF4-FFF2-40B4-BE49-F238E27FC236}">
                <a16:creationId xmlns:a16="http://schemas.microsoft.com/office/drawing/2014/main" id="{D50DF20E-B236-99C9-C32A-3F516451B9D6}"/>
              </a:ext>
            </a:extLst>
          </p:cNvPr>
          <p:cNvSpPr txBox="1">
            <a:spLocks/>
          </p:cNvSpPr>
          <p:nvPr/>
        </p:nvSpPr>
        <p:spPr>
          <a:xfrm>
            <a:off x="702093" y="234117"/>
            <a:ext cx="9961425" cy="713600"/>
          </a:xfrm>
          <a:prstGeom prst="rect">
            <a:avLst/>
          </a:prstGeom>
          <a:noFill/>
        </p:spPr>
        <p:txBody>
          <a:bodyPr>
            <a:noAutofit/>
          </a:bodyPr>
          <a:lstStyle>
            <a:defPPr>
              <a:defRPr lang="en-US"/>
            </a:defPPr>
            <a:lvl1pPr marL="0" algn="l" defTabSz="685800" rtl="0" eaLnBrk="1" latinLnBrk="0" hangingPunct="1">
              <a:lnSpc>
                <a:spcPct val="90000"/>
              </a:lnSpc>
              <a:spcBef>
                <a:spcPct val="0"/>
              </a:spcBef>
              <a:buNone/>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3400">
                <a:solidFill>
                  <a:schemeClr val="bg1"/>
                </a:solidFill>
                <a:latin typeface="+mj-lt"/>
                <a:ea typeface="+mj-ea"/>
                <a:cs typeface="+mj-cs"/>
              </a:rPr>
              <a:t>New Seamless 1-meter Digital Elevation Model</a:t>
            </a:r>
          </a:p>
        </p:txBody>
      </p:sp>
      <p:grpSp>
        <p:nvGrpSpPr>
          <p:cNvPr id="14" name="Group 13">
            <a:extLst>
              <a:ext uri="{FF2B5EF4-FFF2-40B4-BE49-F238E27FC236}">
                <a16:creationId xmlns:a16="http://schemas.microsoft.com/office/drawing/2014/main" id="{88E069C9-7F03-9FC2-0CCE-8568CA884806}"/>
              </a:ext>
            </a:extLst>
          </p:cNvPr>
          <p:cNvGrpSpPr/>
          <p:nvPr/>
        </p:nvGrpSpPr>
        <p:grpSpPr>
          <a:xfrm>
            <a:off x="6189307" y="823287"/>
            <a:ext cx="5799017" cy="6034713"/>
            <a:chOff x="6786507" y="904573"/>
            <a:chExt cx="5108510" cy="5486400"/>
          </a:xfrm>
        </p:grpSpPr>
        <p:grpSp>
          <p:nvGrpSpPr>
            <p:cNvPr id="13" name="Group 12">
              <a:extLst>
                <a:ext uri="{FF2B5EF4-FFF2-40B4-BE49-F238E27FC236}">
                  <a16:creationId xmlns:a16="http://schemas.microsoft.com/office/drawing/2014/main" id="{823C2402-C1D5-2603-4782-066233EFA43E}"/>
                </a:ext>
              </a:extLst>
            </p:cNvPr>
            <p:cNvGrpSpPr/>
            <p:nvPr/>
          </p:nvGrpSpPr>
          <p:grpSpPr>
            <a:xfrm>
              <a:off x="6786507" y="904573"/>
              <a:ext cx="5108510" cy="5486400"/>
              <a:chOff x="6786507" y="904573"/>
              <a:chExt cx="5108510" cy="5486400"/>
            </a:xfrm>
          </p:grpSpPr>
          <p:pic>
            <p:nvPicPr>
              <p:cNvPr id="16" name="Picture 15" descr="Map&#10;&#10;AI-generated content may be incorrect.">
                <a:extLst>
                  <a:ext uri="{FF2B5EF4-FFF2-40B4-BE49-F238E27FC236}">
                    <a16:creationId xmlns:a16="http://schemas.microsoft.com/office/drawing/2014/main" id="{C426F28D-B6EB-CAD9-5051-56D44E352D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6507" y="904573"/>
                <a:ext cx="5108510" cy="5486400"/>
              </a:xfrm>
              <a:prstGeom prst="roundRect">
                <a:avLst/>
              </a:prstGeom>
              <a:ln>
                <a:noFill/>
              </a:ln>
              <a:effectLst>
                <a:outerShdw blurRad="292100" dist="139700" dir="2700000" algn="tl" rotWithShape="0">
                  <a:srgbClr val="333333">
                    <a:alpha val="65000"/>
                  </a:srgbClr>
                </a:outerShdw>
              </a:effectLst>
            </p:spPr>
          </p:pic>
          <p:sp>
            <p:nvSpPr>
              <p:cNvPr id="17" name="TextBox 16">
                <a:extLst>
                  <a:ext uri="{FF2B5EF4-FFF2-40B4-BE49-F238E27FC236}">
                    <a16:creationId xmlns:a16="http://schemas.microsoft.com/office/drawing/2014/main" id="{60DDD1AC-3D7D-24A1-4891-12517B2EA663}"/>
                  </a:ext>
                </a:extLst>
              </p:cNvPr>
              <p:cNvSpPr txBox="1"/>
              <p:nvPr/>
            </p:nvSpPr>
            <p:spPr>
              <a:xfrm>
                <a:off x="7629749" y="1097376"/>
                <a:ext cx="93175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Lato" panose="020F0502020204030203" pitchFamily="34" charset="0"/>
                    <a:ea typeface="Lato" panose="020F0502020204030203" pitchFamily="34" charset="0"/>
                    <a:cs typeface="Lato" panose="020F0502020204030203" pitchFamily="34" charset="0"/>
                  </a:rPr>
                  <a:t>10km by 10km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Lato" panose="020F0502020204030203" pitchFamily="34" charset="0"/>
                    <a:ea typeface="Lato" panose="020F0502020204030203" pitchFamily="34" charset="0"/>
                    <a:cs typeface="Lato" panose="020F0502020204030203" pitchFamily="34" charset="0"/>
                  </a:rPr>
                  <a:t>tile</a:t>
                </a:r>
              </a:p>
            </p:txBody>
          </p:sp>
        </p:grpSp>
        <p:sp>
          <p:nvSpPr>
            <p:cNvPr id="9" name="Rectangle 8">
              <a:extLst>
                <a:ext uri="{FF2B5EF4-FFF2-40B4-BE49-F238E27FC236}">
                  <a16:creationId xmlns:a16="http://schemas.microsoft.com/office/drawing/2014/main" id="{F27009C8-AA72-697B-FD3B-A82C4217EFE2}"/>
                </a:ext>
              </a:extLst>
            </p:cNvPr>
            <p:cNvSpPr/>
            <p:nvPr/>
          </p:nvSpPr>
          <p:spPr>
            <a:xfrm>
              <a:off x="8613482" y="1012951"/>
              <a:ext cx="755986" cy="713600"/>
            </a:xfrm>
            <a:prstGeom prst="rect">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a:ea typeface="+mn-ea"/>
                <a:cs typeface="+mn-cs"/>
              </a:endParaRPr>
            </a:p>
          </p:txBody>
        </p:sp>
        <p:cxnSp>
          <p:nvCxnSpPr>
            <p:cNvPr id="10" name="Straight Arrow Connector 9">
              <a:extLst>
                <a:ext uri="{FF2B5EF4-FFF2-40B4-BE49-F238E27FC236}">
                  <a16:creationId xmlns:a16="http://schemas.microsoft.com/office/drawing/2014/main" id="{02A1DE28-45FB-A2E0-2FA4-C55329DA50FA}"/>
                </a:ext>
              </a:extLst>
            </p:cNvPr>
            <p:cNvCxnSpPr>
              <a:cxnSpLocks/>
            </p:cNvCxnSpPr>
            <p:nvPr/>
          </p:nvCxnSpPr>
          <p:spPr>
            <a:xfrm>
              <a:off x="8347886" y="1539014"/>
              <a:ext cx="213620" cy="0"/>
            </a:xfrm>
            <a:prstGeom prst="straightConnector1">
              <a:avLst/>
            </a:prstGeom>
            <a:ln>
              <a:solidFill>
                <a:schemeClr val="bg1"/>
              </a:solidFill>
              <a:tailEnd type="triangle"/>
            </a:ln>
          </p:spPr>
          <p:style>
            <a:lnRef idx="3">
              <a:schemeClr val="accent1"/>
            </a:lnRef>
            <a:fillRef idx="0">
              <a:schemeClr val="accent1"/>
            </a:fillRef>
            <a:effectRef idx="2">
              <a:schemeClr val="accent1"/>
            </a:effectRef>
            <a:fontRef idx="minor">
              <a:schemeClr val="tx1"/>
            </a:fontRef>
          </p:style>
        </p:cxnSp>
        <p:sp>
          <p:nvSpPr>
            <p:cNvPr id="11" name="TextBox 10">
              <a:extLst>
                <a:ext uri="{FF2B5EF4-FFF2-40B4-BE49-F238E27FC236}">
                  <a16:creationId xmlns:a16="http://schemas.microsoft.com/office/drawing/2014/main" id="{512A5997-A96A-5F46-71F1-0442C6847C5A}"/>
                </a:ext>
              </a:extLst>
            </p:cNvPr>
            <p:cNvSpPr txBox="1"/>
            <p:nvPr/>
          </p:nvSpPr>
          <p:spPr>
            <a:xfrm>
              <a:off x="7278766" y="3240058"/>
              <a:ext cx="1071292" cy="64633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Lato" panose="020F0502020204030203" pitchFamily="34" charset="0"/>
                  <a:ea typeface="Lato" panose="020F0502020204030203" pitchFamily="34" charset="0"/>
                  <a:cs typeface="Lato" panose="020F0502020204030203" pitchFamily="34" charset="0"/>
                </a:rPr>
                <a:t>Watershed boundary (</a:t>
              </a:r>
              <a:r>
                <a:rPr kumimoji="0" lang="en-US" sz="1200" b="1" i="0" u="none" strike="noStrike" kern="1200" cap="none" spc="0" normalizeH="0" baseline="0" noProof="0" err="1">
                  <a:ln>
                    <a:noFill/>
                  </a:ln>
                  <a:solidFill>
                    <a:prstClr val="white">
                      <a:lumMod val="95000"/>
                    </a:prstClr>
                  </a:solidFill>
                  <a:effectLst/>
                  <a:uLnTx/>
                  <a:uFillTx/>
                  <a:latin typeface="Lato" panose="020F0502020204030203" pitchFamily="34" charset="0"/>
                  <a:ea typeface="Lato" panose="020F0502020204030203" pitchFamily="34" charset="0"/>
                  <a:cs typeface="Lato" panose="020F0502020204030203" pitchFamily="34" charset="0"/>
                </a:rPr>
                <a:t>HU10</a:t>
              </a:r>
              <a:r>
                <a:rPr kumimoji="0" lang="en-US" sz="1200" b="1" i="0" u="none" strike="noStrike" kern="1200" cap="none" spc="0" normalizeH="0" baseline="0" noProof="0">
                  <a:ln>
                    <a:noFill/>
                  </a:ln>
                  <a:solidFill>
                    <a:prstClr val="white">
                      <a:lumMod val="95000"/>
                    </a:prstClr>
                  </a:solidFill>
                  <a:effectLst/>
                  <a:uLnTx/>
                  <a:uFillTx/>
                  <a:latin typeface="Lato" panose="020F0502020204030203" pitchFamily="34" charset="0"/>
                  <a:ea typeface="Lato" panose="020F0502020204030203" pitchFamily="34" charset="0"/>
                  <a:cs typeface="Lato" panose="020F0502020204030203" pitchFamily="34" charset="0"/>
                </a:rPr>
                <a:t>)</a:t>
              </a:r>
            </a:p>
          </p:txBody>
        </p:sp>
        <p:cxnSp>
          <p:nvCxnSpPr>
            <p:cNvPr id="12" name="Straight Arrow Connector 11">
              <a:extLst>
                <a:ext uri="{FF2B5EF4-FFF2-40B4-BE49-F238E27FC236}">
                  <a16:creationId xmlns:a16="http://schemas.microsoft.com/office/drawing/2014/main" id="{EBDC8877-F5CC-7A09-2FDC-F3B2E4864C21}"/>
                </a:ext>
              </a:extLst>
            </p:cNvPr>
            <p:cNvCxnSpPr>
              <a:cxnSpLocks/>
            </p:cNvCxnSpPr>
            <p:nvPr/>
          </p:nvCxnSpPr>
          <p:spPr>
            <a:xfrm flipV="1">
              <a:off x="8350058" y="3414863"/>
              <a:ext cx="422897" cy="55506"/>
            </a:xfrm>
            <a:prstGeom prst="straightConnector1">
              <a:avLst/>
            </a:prstGeom>
            <a:ln>
              <a:solidFill>
                <a:schemeClr val="bg1"/>
              </a:solidFill>
              <a:tailEnd type="triangle"/>
            </a:ln>
          </p:spPr>
          <p:style>
            <a:lnRef idx="3">
              <a:schemeClr val="accent1"/>
            </a:lnRef>
            <a:fillRef idx="0">
              <a:schemeClr val="accent1"/>
            </a:fillRef>
            <a:effectRef idx="2">
              <a:schemeClr val="accent1"/>
            </a:effectRef>
            <a:fontRef idx="minor">
              <a:schemeClr val="tx1"/>
            </a:fontRef>
          </p:style>
        </p:cxnSp>
        <p:sp>
          <p:nvSpPr>
            <p:cNvPr id="15" name="TextBox 14">
              <a:extLst>
                <a:ext uri="{FF2B5EF4-FFF2-40B4-BE49-F238E27FC236}">
                  <a16:creationId xmlns:a16="http://schemas.microsoft.com/office/drawing/2014/main" id="{C51D6042-F909-327F-1CBA-6BB2A62FC869}"/>
                </a:ext>
              </a:extLst>
            </p:cNvPr>
            <p:cNvSpPr txBox="1"/>
            <p:nvPr/>
          </p:nvSpPr>
          <p:spPr>
            <a:xfrm>
              <a:off x="10201470" y="5582483"/>
              <a:ext cx="1166891" cy="58477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rPr>
                <a:t>Seamless </a:t>
              </a:r>
              <a:r>
                <a:rPr kumimoji="0" lang="en-US" sz="800" b="1" i="0" u="none" strike="noStrike" kern="1200" cap="none" spc="0" normalizeH="0" baseline="0" noProof="0" err="1">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rPr>
                <a:t>1m</a:t>
              </a:r>
              <a:r>
                <a:rPr kumimoji="0" lang="en-US" sz="800" b="1" i="0" u="none" strike="noStrike" kern="1200" cap="none" spc="0" normalizeH="0" baseline="0" noProof="0">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rPr>
                <a:t> DEM for the Dry Fork </a:t>
              </a:r>
              <a:r>
                <a:rPr kumimoji="0" lang="en-US" sz="800" b="1" i="0" u="none" strike="noStrike" kern="1200" cap="none" spc="0" normalizeH="0" baseline="0" noProof="0" err="1">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rPr>
                <a:t>HU10</a:t>
              </a:r>
              <a:r>
                <a:rPr kumimoji="0" lang="en-US" sz="800" b="1" i="0" u="none" strike="noStrike" kern="1200" cap="none" spc="0" normalizeH="0" baseline="0" noProof="0">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rPr>
                <a:t> watershed in Missouri</a:t>
              </a:r>
            </a:p>
          </p:txBody>
        </p:sp>
      </p:grpSp>
      <p:sp>
        <p:nvSpPr>
          <p:cNvPr id="6" name="TextBox 5">
            <a:extLst>
              <a:ext uri="{FF2B5EF4-FFF2-40B4-BE49-F238E27FC236}">
                <a16:creationId xmlns:a16="http://schemas.microsoft.com/office/drawing/2014/main" id="{293D8317-FE36-2CB7-A08F-A307C5B6588D}"/>
              </a:ext>
            </a:extLst>
          </p:cNvPr>
          <p:cNvSpPr txBox="1"/>
          <p:nvPr/>
        </p:nvSpPr>
        <p:spPr>
          <a:xfrm>
            <a:off x="464130" y="5141999"/>
            <a:ext cx="6188528" cy="338554"/>
          </a:xfrm>
          <a:prstGeom prst="rect">
            <a:avLst/>
          </a:prstGeom>
          <a:noFill/>
        </p:spPr>
        <p:txBody>
          <a:bodyPr wrap="square">
            <a:spAutoFit/>
          </a:bodyPr>
          <a:lstStyle/>
          <a:p>
            <a:pPr algn="ctr"/>
            <a:r>
              <a:rPr lang="en-US" sz="1600" dirty="0">
                <a:solidFill>
                  <a:schemeClr val="bg1">
                    <a:lumMod val="85000"/>
                  </a:schemeClr>
                </a:solidFill>
                <a:latin typeface="Univers 57 Condensed" pitchFamily="50" charset="0"/>
                <a:cs typeface="Arial"/>
              </a:rPr>
              <a:t>Seamless 1m DEM availability as of August 2026</a:t>
            </a:r>
          </a:p>
        </p:txBody>
      </p:sp>
    </p:spTree>
    <p:extLst>
      <p:ext uri="{BB962C8B-B14F-4D97-AF65-F5344CB8AC3E}">
        <p14:creationId xmlns:p14="http://schemas.microsoft.com/office/powerpoint/2010/main" val="3897657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C13C5-73E9-9FC4-C8C4-33CBEA5E39B8}"/>
              </a:ext>
            </a:extLst>
          </p:cNvPr>
          <p:cNvSpPr txBox="1">
            <a:spLocks/>
          </p:cNvSpPr>
          <p:nvPr/>
        </p:nvSpPr>
        <p:spPr>
          <a:xfrm>
            <a:off x="506600" y="214475"/>
            <a:ext cx="10075083" cy="5936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400" dirty="0">
                <a:solidFill>
                  <a:schemeClr val="bg1"/>
                </a:solidFill>
                <a:rtl val="0"/>
              </a:rPr>
              <a:t>Hydrography data on The National Map</a:t>
            </a:r>
          </a:p>
        </p:txBody>
      </p:sp>
      <p:grpSp>
        <p:nvGrpSpPr>
          <p:cNvPr id="3" name="Group 2">
            <a:extLst>
              <a:ext uri="{FF2B5EF4-FFF2-40B4-BE49-F238E27FC236}">
                <a16:creationId xmlns:a16="http://schemas.microsoft.com/office/drawing/2014/main" id="{0B55C313-B3A4-EE52-0BD5-81AFA0A3913B}"/>
              </a:ext>
            </a:extLst>
          </p:cNvPr>
          <p:cNvGrpSpPr/>
          <p:nvPr/>
        </p:nvGrpSpPr>
        <p:grpSpPr>
          <a:xfrm>
            <a:off x="201264" y="808150"/>
            <a:ext cx="3729291" cy="2554211"/>
            <a:chOff x="136698" y="1355895"/>
            <a:chExt cx="3840103" cy="2568076"/>
          </a:xfrm>
        </p:grpSpPr>
        <p:sp>
          <p:nvSpPr>
            <p:cNvPr id="4" name="Shape 528">
              <a:extLst>
                <a:ext uri="{FF2B5EF4-FFF2-40B4-BE49-F238E27FC236}">
                  <a16:creationId xmlns:a16="http://schemas.microsoft.com/office/drawing/2014/main" id="{2D813632-333B-573D-6A82-5E61DF52942A}"/>
                </a:ext>
              </a:extLst>
            </p:cNvPr>
            <p:cNvSpPr txBox="1"/>
            <p:nvPr/>
          </p:nvSpPr>
          <p:spPr>
            <a:xfrm>
              <a:off x="136698" y="1355895"/>
              <a:ext cx="3840103" cy="412137"/>
            </a:xfrm>
            <a:prstGeom prst="rect">
              <a:avLst/>
            </a:prstGeom>
            <a:noFill/>
            <a:ln>
              <a:noFill/>
            </a:ln>
          </p:spPr>
          <p:txBody>
            <a:bodyPr lIns="91425" tIns="45700" rIns="91425" bIns="45700" anchor="t" anchorCtr="0">
              <a:noAutofit/>
            </a:bodyPr>
            <a:lstStyle/>
            <a:p>
              <a:pPr marL="0" marR="0" lvl="0" indent="0" algn="l" defTabSz="914400" rtl="0" eaLnBrk="1" fontAlgn="base" latinLnBrk="0" hangingPunct="1">
                <a:lnSpc>
                  <a:spcPct val="100000"/>
                </a:lnSpc>
                <a:spcBef>
                  <a:spcPct val="20000"/>
                </a:spcBef>
                <a:spcAft>
                  <a:spcPct val="0"/>
                </a:spcAft>
                <a:buClr>
                  <a:srgbClr val="BC5FBC"/>
                </a:buClr>
                <a:buSzPct val="25000"/>
                <a:buFont typeface="Wingdings" panose="05000000000000000000" pitchFamily="2" charset="2"/>
                <a:buNone/>
                <a:tabLst/>
                <a:defRPr/>
              </a:pPr>
              <a:r>
                <a:rPr kumimoji="0" lang="en-US" sz="1600" b="0" i="0" u="none" strike="noStrike" kern="1200" cap="none" spc="0" normalizeH="0" baseline="0" noProof="0">
                  <a:ln>
                    <a:noFill/>
                  </a:ln>
                  <a:solidFill>
                    <a:schemeClr val="bg1"/>
                  </a:solidFill>
                  <a:effectLst/>
                  <a:uLnTx/>
                  <a:uFillTx/>
                  <a:latin typeface="Univers 57 Condensed" pitchFamily="50" charset="0"/>
                  <a:ea typeface="Tahoma"/>
                  <a:cs typeface="Arial"/>
                </a:rPr>
                <a:t>National Hydrography Dataset (NHD)</a:t>
              </a:r>
              <a:endParaRPr kumimoji="0" lang="en-US" sz="3200" b="0" i="0" u="none" strike="noStrike" kern="1200" cap="none" spc="0" normalizeH="0" baseline="0" noProof="0">
                <a:ln>
                  <a:noFill/>
                </a:ln>
                <a:solidFill>
                  <a:schemeClr val="bg1"/>
                </a:solidFill>
                <a:effectLst/>
                <a:uLnTx/>
                <a:uFillTx/>
                <a:latin typeface="Univers 57 Condensed" pitchFamily="50" charset="0"/>
                <a:ea typeface="Tahoma"/>
                <a:cs typeface="Arial"/>
              </a:endParaRPr>
            </a:p>
          </p:txBody>
        </p:sp>
        <p:pic>
          <p:nvPicPr>
            <p:cNvPr id="5" name="Picture 4">
              <a:extLst>
                <a:ext uri="{FF2B5EF4-FFF2-40B4-BE49-F238E27FC236}">
                  <a16:creationId xmlns:a16="http://schemas.microsoft.com/office/drawing/2014/main" id="{653B94A4-455B-5453-1051-6FD041BFDF9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958" t="7273" r="14534" b="7273"/>
            <a:stretch/>
          </p:blipFill>
          <p:spPr>
            <a:xfrm>
              <a:off x="220169" y="1738036"/>
              <a:ext cx="3098761" cy="2185935"/>
            </a:xfrm>
            <a:prstGeom prst="rect">
              <a:avLst/>
            </a:prstGeom>
            <a:ln>
              <a:solidFill>
                <a:schemeClr val="bg2"/>
              </a:solidFill>
            </a:ln>
            <a:effectLst>
              <a:outerShdw blurRad="292100" dist="139700" dir="2700000" algn="tl" rotWithShape="0">
                <a:srgbClr val="333333">
                  <a:alpha val="65000"/>
                </a:srgbClr>
              </a:outerShdw>
            </a:effectLst>
          </p:spPr>
        </p:pic>
      </p:grpSp>
      <p:grpSp>
        <p:nvGrpSpPr>
          <p:cNvPr id="6" name="Group 5">
            <a:extLst>
              <a:ext uri="{FF2B5EF4-FFF2-40B4-BE49-F238E27FC236}">
                <a16:creationId xmlns:a16="http://schemas.microsoft.com/office/drawing/2014/main" id="{DE361176-2E1C-4AF9-2EAF-7A4CF21C5EE3}"/>
              </a:ext>
            </a:extLst>
          </p:cNvPr>
          <p:cNvGrpSpPr/>
          <p:nvPr/>
        </p:nvGrpSpPr>
        <p:grpSpPr>
          <a:xfrm>
            <a:off x="3465744" y="828414"/>
            <a:ext cx="3576580" cy="3154408"/>
            <a:chOff x="3281244" y="1348150"/>
            <a:chExt cx="3891132" cy="3382652"/>
          </a:xfrm>
          <a:solidFill>
            <a:schemeClr val="bg1"/>
          </a:solidFill>
        </p:grpSpPr>
        <p:sp>
          <p:nvSpPr>
            <p:cNvPr id="7" name="Shape 527">
              <a:extLst>
                <a:ext uri="{FF2B5EF4-FFF2-40B4-BE49-F238E27FC236}">
                  <a16:creationId xmlns:a16="http://schemas.microsoft.com/office/drawing/2014/main" id="{2DCE8324-66CC-EF9E-32D0-BD9B88899608}"/>
                </a:ext>
              </a:extLst>
            </p:cNvPr>
            <p:cNvSpPr txBox="1"/>
            <p:nvPr/>
          </p:nvSpPr>
          <p:spPr>
            <a:xfrm>
              <a:off x="3281244" y="1348150"/>
              <a:ext cx="3891132" cy="774700"/>
            </a:xfrm>
            <a:prstGeom prst="rect">
              <a:avLst/>
            </a:prstGeom>
            <a:noFill/>
            <a:ln>
              <a:noFill/>
            </a:ln>
          </p:spPr>
          <p:txBody>
            <a:bodyPr lIns="91425" tIns="45700" rIns="91425" bIns="45700" anchor="t" anchorCtr="0">
              <a:noAutofit/>
            </a:bodyPr>
            <a:lstStyle/>
            <a:p>
              <a:pPr marL="0" marR="0" lvl="0" indent="0" algn="ctr" defTabSz="914400" rtl="0" eaLnBrk="1" fontAlgn="base" latinLnBrk="0" hangingPunct="1">
                <a:lnSpc>
                  <a:spcPct val="100000"/>
                </a:lnSpc>
                <a:spcBef>
                  <a:spcPct val="20000"/>
                </a:spcBef>
                <a:spcAft>
                  <a:spcPct val="0"/>
                </a:spcAft>
                <a:buClr>
                  <a:srgbClr val="BC5FBC"/>
                </a:buClr>
                <a:buSzPct val="25000"/>
                <a:buFont typeface="Wingdings" panose="05000000000000000000" pitchFamily="2" charset="2"/>
                <a:buNone/>
                <a:tabLst/>
                <a:defRPr/>
              </a:pPr>
              <a:r>
                <a:rPr lang="en-US" sz="1600">
                  <a:solidFill>
                    <a:schemeClr val="bg1"/>
                  </a:solidFill>
                  <a:latin typeface="Univers 57 Condensed" pitchFamily="50" charset="0"/>
                  <a:ea typeface="Tahoma"/>
                  <a:cs typeface="Arial"/>
                </a:rPr>
                <a:t>Watershed</a:t>
              </a:r>
              <a:r>
                <a:rPr kumimoji="0" lang="en-US" sz="1600" b="0" i="0" u="none" strike="noStrike" kern="1200" cap="none" spc="0" normalizeH="0" baseline="0" noProof="0">
                  <a:ln>
                    <a:noFill/>
                  </a:ln>
                  <a:solidFill>
                    <a:schemeClr val="bg1"/>
                  </a:solidFill>
                  <a:effectLst/>
                  <a:uLnTx/>
                  <a:uFillTx/>
                  <a:latin typeface="Univers 57 Condensed" pitchFamily="50" charset="0"/>
                </a:rPr>
                <a:t> </a:t>
              </a:r>
              <a:r>
                <a:rPr lang="en-US" sz="1600">
                  <a:solidFill>
                    <a:schemeClr val="bg1"/>
                  </a:solidFill>
                  <a:latin typeface="Univers 57 Condensed" pitchFamily="50" charset="0"/>
                  <a:ea typeface="Tahoma"/>
                  <a:cs typeface="Arial"/>
                </a:rPr>
                <a:t>Boundary</a:t>
              </a:r>
              <a:r>
                <a:rPr kumimoji="0" lang="en-US" sz="1600" b="0" i="0" u="none" strike="noStrike" kern="1200" cap="none" spc="0" normalizeH="0" baseline="0" noProof="0">
                  <a:ln>
                    <a:noFill/>
                  </a:ln>
                  <a:solidFill>
                    <a:schemeClr val="bg1"/>
                  </a:solidFill>
                  <a:effectLst/>
                  <a:uLnTx/>
                  <a:uFillTx/>
                  <a:latin typeface="Univers 57 Condensed" pitchFamily="50" charset="0"/>
                </a:rPr>
                <a:t> Dataset (WBD)</a:t>
              </a:r>
              <a:endParaRPr kumimoji="0" lang="en-US" sz="3200" b="0" i="0" u="none" strike="noStrike" kern="1200" cap="none" spc="0" normalizeH="0" baseline="0" noProof="0">
                <a:ln>
                  <a:noFill/>
                </a:ln>
                <a:solidFill>
                  <a:schemeClr val="bg1"/>
                </a:solidFill>
                <a:effectLst/>
                <a:uLnTx/>
                <a:uFillTx/>
                <a:latin typeface="Univers 57 Condensed" pitchFamily="50" charset="0"/>
              </a:endParaRPr>
            </a:p>
          </p:txBody>
        </p:sp>
        <p:pic>
          <p:nvPicPr>
            <p:cNvPr id="8" name="Shape 711" descr="AWRA_HUStructure_sm.png">
              <a:extLst>
                <a:ext uri="{FF2B5EF4-FFF2-40B4-BE49-F238E27FC236}">
                  <a16:creationId xmlns:a16="http://schemas.microsoft.com/office/drawing/2014/main" id="{8E3CFC5A-81CF-05C8-A30A-0BD269AD9067}"/>
                </a:ext>
              </a:extLst>
            </p:cNvPr>
            <p:cNvPicPr preferRelativeResize="0">
              <a:picLocks noChangeAspect="1"/>
            </p:cNvPicPr>
            <p:nvPr/>
          </p:nvPicPr>
          <p:blipFill rotWithShape="1">
            <a:blip r:embed="rId4">
              <a:clrChange>
                <a:clrFrom>
                  <a:srgbClr val="FFFFFF"/>
                </a:clrFrom>
                <a:clrTo>
                  <a:srgbClr val="FFFFFF">
                    <a:alpha val="0"/>
                  </a:srgbClr>
                </a:clrTo>
              </a:clrChange>
              <a:alphaModFix/>
            </a:blip>
            <a:srcRect/>
            <a:stretch/>
          </p:blipFill>
          <p:spPr>
            <a:xfrm>
              <a:off x="3662338" y="1642716"/>
              <a:ext cx="3088086" cy="3088086"/>
            </a:xfrm>
            <a:prstGeom prst="rect">
              <a:avLst/>
            </a:prstGeom>
            <a:grpFill/>
            <a:ln>
              <a:noFill/>
            </a:ln>
            <a:effectLst>
              <a:outerShdw blurRad="292100" dist="139700" dir="2700000" algn="tl" rotWithShape="0">
                <a:srgbClr val="333333">
                  <a:alpha val="65000"/>
                </a:srgbClr>
              </a:outerShdw>
            </a:effectLst>
          </p:spPr>
        </p:pic>
      </p:grpSp>
      <p:grpSp>
        <p:nvGrpSpPr>
          <p:cNvPr id="9" name="Group 8">
            <a:extLst>
              <a:ext uri="{FF2B5EF4-FFF2-40B4-BE49-F238E27FC236}">
                <a16:creationId xmlns:a16="http://schemas.microsoft.com/office/drawing/2014/main" id="{E9398112-44B0-F606-A749-51D2F85AFCEE}"/>
              </a:ext>
            </a:extLst>
          </p:cNvPr>
          <p:cNvGrpSpPr/>
          <p:nvPr/>
        </p:nvGrpSpPr>
        <p:grpSpPr>
          <a:xfrm>
            <a:off x="7042324" y="1549442"/>
            <a:ext cx="6410048" cy="4351010"/>
            <a:chOff x="8923402" y="3362061"/>
            <a:chExt cx="3635557" cy="2494516"/>
          </a:xfrm>
        </p:grpSpPr>
        <p:pic>
          <p:nvPicPr>
            <p:cNvPr id="10" name="Picture 9">
              <a:extLst>
                <a:ext uri="{FF2B5EF4-FFF2-40B4-BE49-F238E27FC236}">
                  <a16:creationId xmlns:a16="http://schemas.microsoft.com/office/drawing/2014/main" id="{D9C88B40-D8A8-9780-6943-992A7EB4ED66}"/>
                </a:ext>
              </a:extLst>
            </p:cNvPr>
            <p:cNvPicPr>
              <a:picLocks noChangeAspect="1"/>
            </p:cNvPicPr>
            <p:nvPr/>
          </p:nvPicPr>
          <p:blipFill rotWithShape="1">
            <a:blip r:embed="rId5"/>
            <a:srcRect l="38630" t="19434" r="14182"/>
            <a:stretch/>
          </p:blipFill>
          <p:spPr>
            <a:xfrm>
              <a:off x="8923402" y="3569760"/>
              <a:ext cx="2838450" cy="2286817"/>
            </a:xfrm>
            <a:prstGeom prst="rect">
              <a:avLst/>
            </a:prstGeom>
          </p:spPr>
        </p:pic>
        <p:sp>
          <p:nvSpPr>
            <p:cNvPr id="11" name="Shape 530">
              <a:extLst>
                <a:ext uri="{FF2B5EF4-FFF2-40B4-BE49-F238E27FC236}">
                  <a16:creationId xmlns:a16="http://schemas.microsoft.com/office/drawing/2014/main" id="{3438788F-A855-EE7A-5AE9-710B3217911E}"/>
                </a:ext>
              </a:extLst>
            </p:cNvPr>
            <p:cNvSpPr txBox="1"/>
            <p:nvPr/>
          </p:nvSpPr>
          <p:spPr>
            <a:xfrm>
              <a:off x="9489132" y="3362061"/>
              <a:ext cx="3069827" cy="334075"/>
            </a:xfrm>
            <a:prstGeom prst="rect">
              <a:avLst/>
            </a:prstGeom>
            <a:noFill/>
            <a:ln>
              <a:noFill/>
            </a:ln>
          </p:spPr>
          <p:txBody>
            <a:bodyPr lIns="91425" tIns="45700" rIns="91425" bIns="45700" anchor="t" anchorCtr="0">
              <a:noAutofit/>
            </a:bodyPr>
            <a:lstStyle/>
            <a:p>
              <a:pPr marL="0" marR="0" lvl="0" indent="0" defTabSz="914400" rtl="0" eaLnBrk="1" fontAlgn="base" latinLnBrk="0" hangingPunct="1">
                <a:lnSpc>
                  <a:spcPct val="100000"/>
                </a:lnSpc>
                <a:spcBef>
                  <a:spcPct val="20000"/>
                </a:spcBef>
                <a:spcAft>
                  <a:spcPct val="0"/>
                </a:spcAft>
                <a:buClr>
                  <a:srgbClr val="BC5FBC"/>
                </a:buClr>
                <a:buSzPct val="25000"/>
                <a:buFont typeface="Wingdings" panose="05000000000000000000" pitchFamily="2" charset="2"/>
                <a:buNone/>
                <a:tabLst/>
                <a:defRPr/>
              </a:pPr>
              <a:r>
                <a:rPr lang="en-US" sz="1600">
                  <a:solidFill>
                    <a:schemeClr val="bg1"/>
                  </a:solidFill>
                  <a:latin typeface="Univers 57 Condensed" pitchFamily="50" charset="0"/>
                  <a:ea typeface="Tahoma"/>
                  <a:cs typeface="Arial"/>
                </a:rPr>
                <a:t>3D Hydrography Program (3DHP)</a:t>
              </a:r>
            </a:p>
          </p:txBody>
        </p:sp>
      </p:grpSp>
      <p:sp>
        <p:nvSpPr>
          <p:cNvPr id="12" name="Text Placeholder 2">
            <a:extLst>
              <a:ext uri="{FF2B5EF4-FFF2-40B4-BE49-F238E27FC236}">
                <a16:creationId xmlns:a16="http://schemas.microsoft.com/office/drawing/2014/main" id="{E3419BF6-FE34-FB91-7988-FE6029BD185B}"/>
              </a:ext>
            </a:extLst>
          </p:cNvPr>
          <p:cNvSpPr txBox="1">
            <a:spLocks/>
          </p:cNvSpPr>
          <p:nvPr/>
        </p:nvSpPr>
        <p:spPr>
          <a:xfrm>
            <a:off x="5152671" y="5952744"/>
            <a:ext cx="7241458" cy="932498"/>
          </a:xfrm>
          <a:prstGeom prst="rect">
            <a:avLst/>
          </a:prstGeom>
          <a:noFill/>
        </p:spPr>
        <p:txBody>
          <a:bodyPr>
            <a:normAutofit/>
          </a:bodyPr>
          <a:lstStyle>
            <a:lvl1pPr marL="171446" indent="-171446" algn="l" defTabSz="685783" rtl="0" eaLnBrk="1" latinLnBrk="0" hangingPunct="1">
              <a:spcBef>
                <a:spcPts val="1500"/>
              </a:spcBef>
              <a:buClr>
                <a:srgbClr val="493A13"/>
              </a:buClr>
              <a:buSzPct val="75000"/>
              <a:buFont typeface="Wingdings" pitchFamily="2" charset="2"/>
              <a:buChar char="n"/>
              <a:defRPr sz="1500" kern="1200">
                <a:solidFill>
                  <a:schemeClr val="tx1">
                    <a:lumMod val="65000"/>
                    <a:lumOff val="35000"/>
                  </a:schemeClr>
                </a:solidFill>
                <a:latin typeface="+mj-lt"/>
                <a:ea typeface="+mn-ea"/>
                <a:cs typeface="+mn-cs"/>
              </a:defRPr>
            </a:lvl1pPr>
            <a:lvl2pPr marL="342891" indent="-171446" algn="l" defTabSz="685783" rtl="0" eaLnBrk="1" latinLnBrk="0" hangingPunct="1">
              <a:spcBef>
                <a:spcPts val="451"/>
              </a:spcBef>
              <a:buClr>
                <a:schemeClr val="accent4"/>
              </a:buClr>
              <a:buSzPct val="75000"/>
              <a:buFont typeface="Wingdings" pitchFamily="2" charset="2"/>
              <a:buChar char="n"/>
              <a:defRPr sz="1400" kern="1200">
                <a:solidFill>
                  <a:schemeClr val="tx1">
                    <a:lumMod val="65000"/>
                    <a:lumOff val="35000"/>
                  </a:schemeClr>
                </a:solidFill>
                <a:latin typeface="+mj-lt"/>
                <a:ea typeface="+mn-ea"/>
                <a:cs typeface="+mn-cs"/>
              </a:defRPr>
            </a:lvl2pPr>
            <a:lvl3pPr marL="514338" indent="-171446" algn="l" defTabSz="685783" rtl="0" eaLnBrk="1" latinLnBrk="0" hangingPunct="1">
              <a:spcBef>
                <a:spcPts val="451"/>
              </a:spcBef>
              <a:buClr>
                <a:srgbClr val="493A13"/>
              </a:buClr>
              <a:buSzPct val="75000"/>
              <a:buFont typeface="Wingdings" pitchFamily="2" charset="2"/>
              <a:buChar char="n"/>
              <a:defRPr sz="1400" kern="1200">
                <a:solidFill>
                  <a:schemeClr val="tx1">
                    <a:lumMod val="65000"/>
                    <a:lumOff val="35000"/>
                  </a:schemeClr>
                </a:solidFill>
                <a:latin typeface="+mj-lt"/>
                <a:ea typeface="+mn-ea"/>
                <a:cs typeface="+mn-cs"/>
              </a:defRPr>
            </a:lvl3pPr>
            <a:lvl4pPr marL="685783" indent="-171446" algn="l" defTabSz="685783" rtl="0" eaLnBrk="1" latinLnBrk="0" hangingPunct="1">
              <a:spcBef>
                <a:spcPts val="451"/>
              </a:spcBef>
              <a:buClr>
                <a:schemeClr val="accent4"/>
              </a:buClr>
              <a:buSzPct val="75000"/>
              <a:buFont typeface="Wingdings" pitchFamily="2" charset="2"/>
              <a:buChar char="n"/>
              <a:defRPr sz="1400" kern="1200">
                <a:solidFill>
                  <a:schemeClr val="tx1">
                    <a:lumMod val="65000"/>
                    <a:lumOff val="35000"/>
                  </a:schemeClr>
                </a:solidFill>
                <a:latin typeface="+mj-lt"/>
                <a:ea typeface="+mn-ea"/>
                <a:cs typeface="+mn-cs"/>
              </a:defRPr>
            </a:lvl4pPr>
            <a:lvl5pPr marL="857229" indent="-171446" algn="l" defTabSz="685783" rtl="0" eaLnBrk="1" latinLnBrk="0" hangingPunct="1">
              <a:spcBef>
                <a:spcPts val="451"/>
              </a:spcBef>
              <a:buClr>
                <a:srgbClr val="493A13"/>
              </a:buClr>
              <a:buSzPct val="75000"/>
              <a:buFont typeface="Wingdings" pitchFamily="2" charset="2"/>
              <a:buChar char="n"/>
              <a:defRPr sz="1400" kern="1200">
                <a:solidFill>
                  <a:schemeClr val="tx1">
                    <a:lumMod val="65000"/>
                    <a:lumOff val="35000"/>
                  </a:schemeClr>
                </a:solidFill>
                <a:latin typeface="+mj-lt"/>
                <a:ea typeface="+mn-ea"/>
                <a:cs typeface="+mn-cs"/>
              </a:defRPr>
            </a:lvl5pPr>
            <a:lvl6pPr marL="1885904"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8"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63500" indent="0" fontAlgn="base">
              <a:lnSpc>
                <a:spcPct val="130000"/>
              </a:lnSpc>
              <a:spcBef>
                <a:spcPts val="1200"/>
              </a:spcBef>
              <a:spcAft>
                <a:spcPct val="0"/>
              </a:spcAft>
              <a:buFont typeface="Wingdings" pitchFamily="2" charset="2"/>
              <a:buNone/>
            </a:pPr>
            <a:r>
              <a:rPr lang="en-US">
                <a:solidFill>
                  <a:schemeClr val="bg1"/>
                </a:solidFill>
                <a:latin typeface="Univers 57 Condensed" pitchFamily="50" charset="0"/>
              </a:rPr>
              <a:t>Static versions of NHD, WBD, and NHDPlus HR are available and can be found: </a:t>
            </a:r>
            <a:r>
              <a:rPr lang="en-US">
                <a:latin typeface="Univers 57 Condensed" pitchFamily="50" charset="0"/>
                <a:hlinkClick r:id="rId6"/>
              </a:rPr>
              <a:t>https://www.usgs.gov/national-hydrography/access-national-hydrography-products</a:t>
            </a:r>
            <a:endParaRPr lang="en-US">
              <a:solidFill>
                <a:srgbClr val="0070C0"/>
              </a:solidFill>
              <a:latin typeface="Univers 57 Condensed" pitchFamily="50" charset="0"/>
              <a:hlinkClick r:id="rId7"/>
            </a:endParaRPr>
          </a:p>
        </p:txBody>
      </p:sp>
      <p:sp>
        <p:nvSpPr>
          <p:cNvPr id="13" name="Arrow: Right 12">
            <a:extLst>
              <a:ext uri="{FF2B5EF4-FFF2-40B4-BE49-F238E27FC236}">
                <a16:creationId xmlns:a16="http://schemas.microsoft.com/office/drawing/2014/main" id="{BBC25A4A-CC62-666A-F9A3-CE9695C82DFF}"/>
              </a:ext>
            </a:extLst>
          </p:cNvPr>
          <p:cNvSpPr/>
          <p:nvPr/>
        </p:nvSpPr>
        <p:spPr>
          <a:xfrm>
            <a:off x="4802498" y="4964512"/>
            <a:ext cx="2091428" cy="703378"/>
          </a:xfrm>
          <a:prstGeom prst="right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latin typeface="Univers 57 Condensed" pitchFamily="50" charset="0"/>
            </a:endParaRPr>
          </a:p>
        </p:txBody>
      </p:sp>
      <p:grpSp>
        <p:nvGrpSpPr>
          <p:cNvPr id="14" name="Group 13">
            <a:extLst>
              <a:ext uri="{FF2B5EF4-FFF2-40B4-BE49-F238E27FC236}">
                <a16:creationId xmlns:a16="http://schemas.microsoft.com/office/drawing/2014/main" id="{905399AA-FA86-38F7-6F44-31E48C7C5E03}"/>
              </a:ext>
            </a:extLst>
          </p:cNvPr>
          <p:cNvGrpSpPr/>
          <p:nvPr/>
        </p:nvGrpSpPr>
        <p:grpSpPr>
          <a:xfrm>
            <a:off x="1592344" y="3440180"/>
            <a:ext cx="5449980" cy="3355348"/>
            <a:chOff x="665158" y="3361920"/>
            <a:chExt cx="5032506" cy="3073018"/>
          </a:xfrm>
        </p:grpSpPr>
        <p:sp>
          <p:nvSpPr>
            <p:cNvPr id="15" name="Shape 530">
              <a:extLst>
                <a:ext uri="{FF2B5EF4-FFF2-40B4-BE49-F238E27FC236}">
                  <a16:creationId xmlns:a16="http://schemas.microsoft.com/office/drawing/2014/main" id="{9D6A59BB-74A1-CD17-CB05-5A57312FA582}"/>
                </a:ext>
              </a:extLst>
            </p:cNvPr>
            <p:cNvSpPr txBox="1"/>
            <p:nvPr/>
          </p:nvSpPr>
          <p:spPr>
            <a:xfrm>
              <a:off x="2859214" y="4103080"/>
              <a:ext cx="2838450" cy="732829"/>
            </a:xfrm>
            <a:prstGeom prst="rect">
              <a:avLst/>
            </a:prstGeom>
            <a:noFill/>
            <a:ln>
              <a:noFill/>
            </a:ln>
          </p:spPr>
          <p:txBody>
            <a:bodyPr lIns="91425" tIns="45700" rIns="91425" bIns="45700" anchor="t" anchorCtr="0">
              <a:noAutofit/>
            </a:bodyPr>
            <a:lstStyle/>
            <a:p>
              <a:pPr marL="0" marR="0" lvl="0" indent="0" defTabSz="914400" rtl="0" eaLnBrk="1" fontAlgn="base" latinLnBrk="0" hangingPunct="1">
                <a:lnSpc>
                  <a:spcPct val="100000"/>
                </a:lnSpc>
                <a:spcBef>
                  <a:spcPct val="20000"/>
                </a:spcBef>
                <a:spcAft>
                  <a:spcPct val="0"/>
                </a:spcAft>
                <a:buClr>
                  <a:srgbClr val="BC5FBC"/>
                </a:buClr>
                <a:buSzPct val="25000"/>
                <a:buFont typeface="Wingdings" panose="05000000000000000000" pitchFamily="2" charset="2"/>
                <a:buNone/>
                <a:tabLst/>
                <a:defRPr/>
              </a:pPr>
              <a:r>
                <a:rPr kumimoji="0" lang="en-US" sz="1600" b="0" i="0" u="none" strike="noStrike" kern="1200" cap="none" spc="0" normalizeH="0" baseline="0" noProof="0">
                  <a:ln>
                    <a:noFill/>
                  </a:ln>
                  <a:solidFill>
                    <a:schemeClr val="bg1"/>
                  </a:solidFill>
                  <a:effectLst/>
                  <a:uLnTx/>
                  <a:uFillTx/>
                  <a:latin typeface="Univers 57 Condensed" pitchFamily="50" charset="0"/>
                  <a:ea typeface="Tahoma"/>
                  <a:cs typeface="Arial"/>
                </a:rPr>
                <a:t>NHDPlus High Resolution         (NHDPlus HR)</a:t>
              </a:r>
              <a:endParaRPr kumimoji="0" lang="en-US" sz="3200" b="0" i="0" u="none" strike="noStrike" kern="1200" cap="none" spc="0" normalizeH="0" baseline="0" noProof="0">
                <a:ln>
                  <a:noFill/>
                </a:ln>
                <a:solidFill>
                  <a:schemeClr val="bg1"/>
                </a:solidFill>
                <a:effectLst/>
                <a:uLnTx/>
                <a:uFillTx/>
                <a:latin typeface="Univers 57 Condensed" pitchFamily="50" charset="0"/>
                <a:ea typeface="Tahoma"/>
                <a:cs typeface="Arial"/>
              </a:endParaRPr>
            </a:p>
          </p:txBody>
        </p:sp>
        <p:pic>
          <p:nvPicPr>
            <p:cNvPr id="16" name="Picture 15">
              <a:extLst>
                <a:ext uri="{FF2B5EF4-FFF2-40B4-BE49-F238E27FC236}">
                  <a16:creationId xmlns:a16="http://schemas.microsoft.com/office/drawing/2014/main" id="{3540E543-7766-8DED-F6BA-803798CD840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6344" t="23023" r="29529" b="25145"/>
            <a:stretch/>
          </p:blipFill>
          <p:spPr>
            <a:xfrm>
              <a:off x="665158" y="3361920"/>
              <a:ext cx="2701419" cy="3073018"/>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1800199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034BC8E-F220-2A15-C7B4-580AB52F7650}"/>
              </a:ext>
            </a:extLst>
          </p:cNvPr>
          <p:cNvGrpSpPr/>
          <p:nvPr/>
        </p:nvGrpSpPr>
        <p:grpSpPr>
          <a:xfrm>
            <a:off x="5172501" y="1247712"/>
            <a:ext cx="3178665" cy="2450831"/>
            <a:chOff x="2022474" y="1193284"/>
            <a:chExt cx="2919318" cy="2260117"/>
          </a:xfrm>
        </p:grpSpPr>
        <p:pic>
          <p:nvPicPr>
            <p:cNvPr id="1026" name="Picture 2">
              <a:extLst>
                <a:ext uri="{FF2B5EF4-FFF2-40B4-BE49-F238E27FC236}">
                  <a16:creationId xmlns:a16="http://schemas.microsoft.com/office/drawing/2014/main" id="{E415BD5E-988F-4CC4-ABB5-B9B6890DCF5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22474" y="1193284"/>
              <a:ext cx="2919318" cy="2260117"/>
            </a:xfrm>
            <a:prstGeom prst="rect">
              <a:avLst/>
            </a:prstGeom>
            <a:noFill/>
            <a:ln>
              <a:solidFill>
                <a:schemeClr val="bg1">
                  <a:lumMod val="65000"/>
                </a:schemeClr>
              </a:solidFill>
            </a:ln>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F92CD3C5-BE15-4F90-B478-0C2F41FC126E}"/>
                </a:ext>
              </a:extLst>
            </p:cNvPr>
            <p:cNvSpPr txBox="1"/>
            <p:nvPr/>
          </p:nvSpPr>
          <p:spPr>
            <a:xfrm>
              <a:off x="2099956" y="1247712"/>
              <a:ext cx="2045753" cy="400110"/>
            </a:xfrm>
            <a:prstGeom prst="rect">
              <a:avLst/>
            </a:prstGeom>
            <a:solidFill>
              <a:schemeClr val="bg1"/>
            </a:solidFill>
          </p:spPr>
          <p:txBody>
            <a:bodyPr wrap="none" rtlCol="0">
              <a:spAutoFit/>
            </a:bodyPr>
            <a:lstStyle/>
            <a:p>
              <a:pPr>
                <a:buNone/>
              </a:pPr>
              <a:r>
                <a:rPr lang="en-US" sz="2000" b="1">
                  <a:solidFill>
                    <a:schemeClr val="bg1">
                      <a:lumMod val="50000"/>
                    </a:schemeClr>
                  </a:solidFill>
                </a:rPr>
                <a:t>Flow Direction</a:t>
              </a:r>
            </a:p>
          </p:txBody>
        </p:sp>
      </p:grpSp>
      <p:grpSp>
        <p:nvGrpSpPr>
          <p:cNvPr id="7" name="Group 6">
            <a:extLst>
              <a:ext uri="{FF2B5EF4-FFF2-40B4-BE49-F238E27FC236}">
                <a16:creationId xmlns:a16="http://schemas.microsoft.com/office/drawing/2014/main" id="{E0CABC0E-7AFE-3A83-688D-5556823CFB94}"/>
              </a:ext>
            </a:extLst>
          </p:cNvPr>
          <p:cNvGrpSpPr/>
          <p:nvPr/>
        </p:nvGrpSpPr>
        <p:grpSpPr>
          <a:xfrm>
            <a:off x="8573178" y="1247713"/>
            <a:ext cx="3178665" cy="2450830"/>
            <a:chOff x="5943444" y="1273117"/>
            <a:chExt cx="2973223" cy="2301850"/>
          </a:xfrm>
        </p:grpSpPr>
        <p:pic>
          <p:nvPicPr>
            <p:cNvPr id="1028" name="Picture 4">
              <a:extLst>
                <a:ext uri="{FF2B5EF4-FFF2-40B4-BE49-F238E27FC236}">
                  <a16:creationId xmlns:a16="http://schemas.microsoft.com/office/drawing/2014/main" id="{753AF66B-04E4-4A5F-86A6-CE4A620AE20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43444" y="1273117"/>
              <a:ext cx="2973223" cy="2301850"/>
            </a:xfrm>
            <a:prstGeom prst="rect">
              <a:avLst/>
            </a:prstGeom>
            <a:noFill/>
            <a:ln>
              <a:solidFill>
                <a:schemeClr val="bg1">
                  <a:lumMod val="65000"/>
                </a:schemeClr>
              </a:solidFill>
            </a:ln>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960BF6BF-205B-4D69-8996-1DC3D7E46B48}"/>
                </a:ext>
              </a:extLst>
            </p:cNvPr>
            <p:cNvSpPr txBox="1"/>
            <p:nvPr/>
          </p:nvSpPr>
          <p:spPr>
            <a:xfrm>
              <a:off x="6024303" y="1286592"/>
              <a:ext cx="2358981" cy="400110"/>
            </a:xfrm>
            <a:prstGeom prst="rect">
              <a:avLst/>
            </a:prstGeom>
            <a:solidFill>
              <a:schemeClr val="bg1"/>
            </a:solidFill>
          </p:spPr>
          <p:txBody>
            <a:bodyPr wrap="square" rtlCol="0">
              <a:spAutoFit/>
            </a:bodyPr>
            <a:lstStyle/>
            <a:p>
              <a:pPr>
                <a:buNone/>
              </a:pPr>
              <a:r>
                <a:rPr lang="en-US" sz="2000" b="1">
                  <a:solidFill>
                    <a:schemeClr val="bg1">
                      <a:lumMod val="50000"/>
                    </a:schemeClr>
                  </a:solidFill>
                </a:rPr>
                <a:t>Flow Navigation</a:t>
              </a:r>
            </a:p>
          </p:txBody>
        </p:sp>
      </p:grpSp>
      <p:grpSp>
        <p:nvGrpSpPr>
          <p:cNvPr id="5" name="Group 4">
            <a:extLst>
              <a:ext uri="{FF2B5EF4-FFF2-40B4-BE49-F238E27FC236}">
                <a16:creationId xmlns:a16="http://schemas.microsoft.com/office/drawing/2014/main" id="{645052D1-88A9-A53C-7F41-6858E42D8225}"/>
              </a:ext>
            </a:extLst>
          </p:cNvPr>
          <p:cNvGrpSpPr/>
          <p:nvPr/>
        </p:nvGrpSpPr>
        <p:grpSpPr>
          <a:xfrm>
            <a:off x="5172500" y="4101764"/>
            <a:ext cx="3178666" cy="2353626"/>
            <a:chOff x="2022474" y="4074870"/>
            <a:chExt cx="3349626" cy="2148130"/>
          </a:xfrm>
        </p:grpSpPr>
        <p:pic>
          <p:nvPicPr>
            <p:cNvPr id="16" name="Picture 2">
              <a:extLst>
                <a:ext uri="{FF2B5EF4-FFF2-40B4-BE49-F238E27FC236}">
                  <a16:creationId xmlns:a16="http://schemas.microsoft.com/office/drawing/2014/main" id="{9AECF0AC-F9B4-4C02-BF7C-7A624BE38C0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4722" t="17735" r="34167" b="28261"/>
            <a:stretch/>
          </p:blipFill>
          <p:spPr bwMode="auto">
            <a:xfrm>
              <a:off x="2022474" y="4074870"/>
              <a:ext cx="3349626" cy="2148130"/>
            </a:xfrm>
            <a:prstGeom prst="rect">
              <a:avLst/>
            </a:prstGeom>
            <a:solidFill>
              <a:schemeClr val="bg1">
                <a:lumMod val="65000"/>
              </a:schemeClr>
            </a:solidFill>
            <a:ln>
              <a:solidFill>
                <a:schemeClr val="bg1">
                  <a:lumMod val="65000"/>
                </a:schemeClr>
              </a:solidFill>
            </a:ln>
          </p:spPr>
        </p:pic>
        <p:sp>
          <p:nvSpPr>
            <p:cNvPr id="14" name="TextBox 13">
              <a:extLst>
                <a:ext uri="{FF2B5EF4-FFF2-40B4-BE49-F238E27FC236}">
                  <a16:creationId xmlns:a16="http://schemas.microsoft.com/office/drawing/2014/main" id="{EF206BEC-1362-4886-81B5-C09C15E106F5}"/>
                </a:ext>
              </a:extLst>
            </p:cNvPr>
            <p:cNvSpPr txBox="1"/>
            <p:nvPr/>
          </p:nvSpPr>
          <p:spPr>
            <a:xfrm>
              <a:off x="2067299" y="4101764"/>
              <a:ext cx="1713931" cy="400110"/>
            </a:xfrm>
            <a:prstGeom prst="rect">
              <a:avLst/>
            </a:prstGeom>
            <a:solidFill>
              <a:schemeClr val="bg1"/>
            </a:solidFill>
          </p:spPr>
          <p:txBody>
            <a:bodyPr wrap="none" rtlCol="0">
              <a:spAutoFit/>
            </a:bodyPr>
            <a:lstStyle/>
            <a:p>
              <a:pPr>
                <a:buNone/>
              </a:pPr>
              <a:r>
                <a:rPr lang="en-US" sz="2000" b="1" err="1">
                  <a:solidFill>
                    <a:schemeClr val="bg1">
                      <a:lumMod val="50000"/>
                    </a:schemeClr>
                  </a:solidFill>
                </a:rPr>
                <a:t>Reachcodes</a:t>
              </a:r>
              <a:endParaRPr lang="en-US" sz="2000" b="1">
                <a:solidFill>
                  <a:schemeClr val="bg1">
                    <a:lumMod val="50000"/>
                  </a:schemeClr>
                </a:solidFill>
              </a:endParaRPr>
            </a:p>
          </p:txBody>
        </p:sp>
      </p:grpSp>
      <p:grpSp>
        <p:nvGrpSpPr>
          <p:cNvPr id="6" name="Group 5">
            <a:extLst>
              <a:ext uri="{FF2B5EF4-FFF2-40B4-BE49-F238E27FC236}">
                <a16:creationId xmlns:a16="http://schemas.microsoft.com/office/drawing/2014/main" id="{B856FC5B-5D46-76FE-38AB-9AFF1F8B995C}"/>
              </a:ext>
            </a:extLst>
          </p:cNvPr>
          <p:cNvGrpSpPr/>
          <p:nvPr/>
        </p:nvGrpSpPr>
        <p:grpSpPr>
          <a:xfrm>
            <a:off x="8675897" y="4101763"/>
            <a:ext cx="3075945" cy="2353627"/>
            <a:chOff x="5975872" y="4074870"/>
            <a:chExt cx="3355454" cy="2148130"/>
          </a:xfrm>
        </p:grpSpPr>
        <p:pic>
          <p:nvPicPr>
            <p:cNvPr id="17" name="Picture 4">
              <a:extLst>
                <a:ext uri="{FF2B5EF4-FFF2-40B4-BE49-F238E27FC236}">
                  <a16:creationId xmlns:a16="http://schemas.microsoft.com/office/drawing/2014/main" id="{012E6EF7-BF64-4DFA-9790-6E1A4D9AD70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3993" t="17970" r="33609" b="26762"/>
            <a:stretch/>
          </p:blipFill>
          <p:spPr bwMode="auto">
            <a:xfrm>
              <a:off x="5975872" y="4074870"/>
              <a:ext cx="3355454" cy="2148130"/>
            </a:xfrm>
            <a:prstGeom prst="rect">
              <a:avLst/>
            </a:prstGeom>
            <a:noFill/>
            <a:ln>
              <a:solidFill>
                <a:schemeClr val="bg1">
                  <a:lumMod val="65000"/>
                </a:schemeClr>
              </a:solidFill>
            </a:ln>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EE4A145A-34F8-4F8A-8E34-5E4A42824F35}"/>
                </a:ext>
              </a:extLst>
            </p:cNvPr>
            <p:cNvSpPr txBox="1"/>
            <p:nvPr/>
          </p:nvSpPr>
          <p:spPr>
            <a:xfrm>
              <a:off x="6020696" y="4128658"/>
              <a:ext cx="1409360" cy="400110"/>
            </a:xfrm>
            <a:prstGeom prst="rect">
              <a:avLst/>
            </a:prstGeom>
            <a:solidFill>
              <a:schemeClr val="bg1"/>
            </a:solidFill>
          </p:spPr>
          <p:txBody>
            <a:bodyPr wrap="none" rtlCol="0">
              <a:spAutoFit/>
            </a:bodyPr>
            <a:lstStyle/>
            <a:p>
              <a:pPr>
                <a:buNone/>
              </a:pPr>
              <a:r>
                <a:rPr lang="en-US" sz="2000" b="1">
                  <a:solidFill>
                    <a:schemeClr val="bg1">
                      <a:lumMod val="50000"/>
                    </a:schemeClr>
                  </a:solidFill>
                </a:rPr>
                <a:t>Measures</a:t>
              </a:r>
            </a:p>
          </p:txBody>
        </p:sp>
      </p:grpSp>
      <p:sp>
        <p:nvSpPr>
          <p:cNvPr id="3" name="Google Shape;534;p79">
            <a:extLst>
              <a:ext uri="{FF2B5EF4-FFF2-40B4-BE49-F238E27FC236}">
                <a16:creationId xmlns:a16="http://schemas.microsoft.com/office/drawing/2014/main" id="{BCA103CB-11F4-4EF0-BF4C-90FE1A36D501}"/>
              </a:ext>
            </a:extLst>
          </p:cNvPr>
          <p:cNvSpPr txBox="1">
            <a:spLocks/>
          </p:cNvSpPr>
          <p:nvPr/>
        </p:nvSpPr>
        <p:spPr>
          <a:xfrm>
            <a:off x="399964" y="230823"/>
            <a:ext cx="9154668" cy="543519"/>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6F4B"/>
              </a:buClr>
              <a:buSzPts val="3600"/>
              <a:buFont typeface="Arial"/>
              <a:buNone/>
              <a:defRPr sz="3600" b="0" i="0" u="none" strike="noStrike" cap="none">
                <a:solidFill>
                  <a:srgbClr val="006F4B"/>
                </a:solidFill>
                <a:latin typeface="Arial"/>
                <a:ea typeface="Arial"/>
                <a:cs typeface="Arial"/>
                <a:sym typeface="Arial"/>
              </a:defRPr>
            </a:lvl1pPr>
            <a:lvl2pPr marR="0" lvl="1"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pPr>
              <a:buSzPts val="900"/>
            </a:pPr>
            <a:r>
              <a:rPr lang="en" sz="3400" dirty="0">
                <a:solidFill>
                  <a:schemeClr val="bg1"/>
                </a:solidFill>
                <a:latin typeface="+mj-lt"/>
                <a:ea typeface="+mj-ea"/>
                <a:cs typeface="+mj-cs"/>
                <a:rtl val="0"/>
              </a:rPr>
              <a:t>National</a:t>
            </a:r>
            <a:r>
              <a:rPr lang="en" sz="3200" dirty="0">
                <a:latin typeface="+mj-lt"/>
              </a:rPr>
              <a:t> </a:t>
            </a:r>
            <a:r>
              <a:rPr lang="en" sz="3400" dirty="0">
                <a:solidFill>
                  <a:schemeClr val="bg1"/>
                </a:solidFill>
                <a:latin typeface="+mj-lt"/>
                <a:ea typeface="+mj-ea"/>
                <a:cs typeface="+mj-cs"/>
                <a:rtl val="0"/>
              </a:rPr>
              <a:t>Hydrography</a:t>
            </a:r>
            <a:r>
              <a:rPr lang="en" sz="3200" dirty="0">
                <a:latin typeface="+mj-lt"/>
              </a:rPr>
              <a:t> </a:t>
            </a:r>
            <a:r>
              <a:rPr lang="en" sz="3400" dirty="0">
                <a:solidFill>
                  <a:schemeClr val="bg1"/>
                </a:solidFill>
                <a:latin typeface="+mj-lt"/>
                <a:ea typeface="+mj-ea"/>
                <a:cs typeface="+mj-cs"/>
                <a:rtl val="0"/>
              </a:rPr>
              <a:t>Dataset</a:t>
            </a:r>
            <a:r>
              <a:rPr lang="en" sz="3200" dirty="0">
                <a:latin typeface="+mj-lt"/>
              </a:rPr>
              <a:t> </a:t>
            </a:r>
            <a:r>
              <a:rPr lang="en" sz="3400" dirty="0">
                <a:solidFill>
                  <a:schemeClr val="bg1"/>
                </a:solidFill>
                <a:latin typeface="+mj-lt"/>
                <a:ea typeface="+mj-ea"/>
                <a:cs typeface="+mj-cs"/>
                <a:rtl val="0"/>
              </a:rPr>
              <a:t>(NHD)</a:t>
            </a:r>
            <a:endParaRPr lang="en-US" sz="3400" dirty="0">
              <a:solidFill>
                <a:schemeClr val="bg1"/>
              </a:solidFill>
              <a:latin typeface="+mj-lt"/>
              <a:ea typeface="+mj-ea"/>
              <a:cs typeface="+mj-cs"/>
              <a:rtl val="0"/>
            </a:endParaRPr>
          </a:p>
        </p:txBody>
      </p:sp>
      <p:pic>
        <p:nvPicPr>
          <p:cNvPr id="4" name="Google Shape;536;p79" descr="Dillon_Hydro_Square">
            <a:extLst>
              <a:ext uri="{FF2B5EF4-FFF2-40B4-BE49-F238E27FC236}">
                <a16:creationId xmlns:a16="http://schemas.microsoft.com/office/drawing/2014/main" id="{AB3399E7-2EAC-7E3C-867B-AD1463B796FD}"/>
              </a:ext>
            </a:extLst>
          </p:cNvPr>
          <p:cNvPicPr preferRelativeResize="0"/>
          <p:nvPr/>
        </p:nvPicPr>
        <p:blipFill rotWithShape="1">
          <a:blip r:embed="rId7">
            <a:alphaModFix/>
          </a:blip>
          <a:srcRect l="5999" t="6030" r="6541" b="5809"/>
          <a:stretch/>
        </p:blipFill>
        <p:spPr>
          <a:xfrm>
            <a:off x="272336" y="1526435"/>
            <a:ext cx="4392944" cy="3805129"/>
          </a:xfrm>
          <a:prstGeom prst="roundRect">
            <a:avLst>
              <a:gd name="adj" fmla="val 8594"/>
            </a:avLst>
          </a:prstGeom>
          <a:solidFill>
            <a:srgbClr val="ECECEC"/>
          </a:solidFill>
          <a:ln w="9525" cap="flat" cmpd="sng">
            <a:solidFill>
              <a:schemeClr val="dk1"/>
            </a:solidFill>
            <a:prstDash val="solid"/>
            <a:round/>
            <a:headEnd type="none" w="sm" len="sm"/>
            <a:tailEnd type="none" w="sm" len="sm"/>
          </a:ln>
          <a:effectLst>
            <a:outerShdw blurRad="292100" dist="139700" dir="2700000" algn="tl" rotWithShape="0">
              <a:srgbClr val="000000">
                <a:alpha val="64709"/>
              </a:srgbClr>
            </a:outerShdw>
          </a:effectLst>
        </p:spPr>
      </p:pic>
    </p:spTree>
    <p:extLst>
      <p:ext uri="{BB962C8B-B14F-4D97-AF65-F5344CB8AC3E}">
        <p14:creationId xmlns:p14="http://schemas.microsoft.com/office/powerpoint/2010/main" val="33373238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8" name="Google Shape;358;p42"/>
          <p:cNvSpPr txBox="1">
            <a:spLocks noGrp="1"/>
          </p:cNvSpPr>
          <p:nvPr>
            <p:ph type="title"/>
          </p:nvPr>
        </p:nvSpPr>
        <p:spPr>
          <a:xfrm>
            <a:off x="522115" y="211691"/>
            <a:ext cx="8430300" cy="613000"/>
          </a:xfrm>
          <a:prstGeom prst="rect">
            <a:avLst/>
          </a:prstGeom>
          <a:noFill/>
          <a:ln>
            <a:noFill/>
          </a:ln>
        </p:spPr>
        <p:txBody>
          <a:bodyPr spcFirstLastPara="1" vert="horz" wrap="square" lIns="91425" tIns="45700" rIns="91425" bIns="45700" rtlCol="0" anchor="b" anchorCtr="0">
            <a:noAutofit/>
          </a:bodyPr>
          <a:lstStyle/>
          <a:p>
            <a:pPr>
              <a:lnSpc>
                <a:spcPct val="100000"/>
              </a:lnSpc>
              <a:buSzPts val="900"/>
            </a:pPr>
            <a:r>
              <a:rPr lang="en-US" sz="3400" dirty="0">
                <a:solidFill>
                  <a:schemeClr val="bg1"/>
                </a:solidFill>
                <a:latin typeface="+mj-lt"/>
                <a:ea typeface="+mj-ea"/>
                <a:cs typeface="+mj-cs"/>
                <a:rtl val="0"/>
              </a:rPr>
              <a:t>Watershed</a:t>
            </a:r>
            <a:r>
              <a:rPr lang="en-US" sz="3200" dirty="0">
                <a:latin typeface="+mj-lt"/>
              </a:rPr>
              <a:t> </a:t>
            </a:r>
            <a:r>
              <a:rPr lang="en-US" sz="3400" dirty="0">
                <a:solidFill>
                  <a:schemeClr val="bg1"/>
                </a:solidFill>
                <a:latin typeface="+mj-lt"/>
                <a:ea typeface="+mj-ea"/>
                <a:cs typeface="+mj-cs"/>
                <a:rtl val="0"/>
              </a:rPr>
              <a:t>Boundary</a:t>
            </a:r>
            <a:r>
              <a:rPr lang="en-US" sz="3200" dirty="0">
                <a:latin typeface="+mj-lt"/>
              </a:rPr>
              <a:t> </a:t>
            </a:r>
            <a:r>
              <a:rPr lang="en-US" sz="3400" dirty="0">
                <a:solidFill>
                  <a:schemeClr val="bg1"/>
                </a:solidFill>
                <a:latin typeface="+mj-lt"/>
                <a:ea typeface="+mj-ea"/>
                <a:cs typeface="+mj-cs"/>
                <a:rtl val="0"/>
              </a:rPr>
              <a:t>Dataset (WBD)</a:t>
            </a:r>
            <a:endParaRPr sz="3400" dirty="0">
              <a:solidFill>
                <a:schemeClr val="bg1"/>
              </a:solidFill>
              <a:latin typeface="+mj-lt"/>
              <a:ea typeface="+mj-ea"/>
              <a:cs typeface="+mj-cs"/>
              <a:rtl val="0"/>
            </a:endParaRPr>
          </a:p>
        </p:txBody>
      </p:sp>
      <p:sp>
        <p:nvSpPr>
          <p:cNvPr id="357" name="Google Shape;357;p42"/>
          <p:cNvSpPr txBox="1">
            <a:spLocks noGrp="1"/>
          </p:cNvSpPr>
          <p:nvPr>
            <p:ph type="body" idx="1"/>
          </p:nvPr>
        </p:nvSpPr>
        <p:spPr>
          <a:xfrm>
            <a:off x="324732" y="1042362"/>
            <a:ext cx="4929790" cy="5135100"/>
          </a:xfrm>
          <a:prstGeom prst="rect">
            <a:avLst/>
          </a:prstGeom>
          <a:noFill/>
          <a:ln>
            <a:noFill/>
          </a:ln>
        </p:spPr>
        <p:txBody>
          <a:bodyPr spcFirstLastPara="1" vert="horz" wrap="square" lIns="91425" tIns="45700" rIns="91425" bIns="45700" rtlCol="0" anchor="t" anchorCtr="0">
            <a:noAutofit/>
          </a:bodyPr>
          <a:lstStyle/>
          <a:p>
            <a:pPr marL="288925" indent="-225425" fontAlgn="base">
              <a:lnSpc>
                <a:spcPct val="110000"/>
              </a:lnSpc>
              <a:spcBef>
                <a:spcPts val="1200"/>
              </a:spcBef>
              <a:spcAft>
                <a:spcPct val="0"/>
              </a:spcAft>
              <a:buClr>
                <a:schemeClr val="bg1"/>
              </a:buClr>
              <a:buSzPct val="75000"/>
              <a:buFont typeface="Wingdings" pitchFamily="2" charset="2"/>
              <a:buChar char="n"/>
            </a:pPr>
            <a:r>
              <a:rPr lang="en-US" sz="2000" dirty="0">
                <a:solidFill>
                  <a:schemeClr val="bg1"/>
                </a:solidFill>
                <a:latin typeface="Arial" panose="020B0604020202020204" pitchFamily="34" charset="0"/>
                <a:ea typeface="+mn-ea"/>
                <a:cs typeface="Arial" panose="020B0604020202020204" pitchFamily="34" charset="0"/>
              </a:rPr>
              <a:t>Seamless baseline drainage area dataset for the Nation</a:t>
            </a:r>
          </a:p>
          <a:p>
            <a:pPr marL="288925" indent="-225425" fontAlgn="base">
              <a:lnSpc>
                <a:spcPct val="110000"/>
              </a:lnSpc>
              <a:spcBef>
                <a:spcPts val="1200"/>
              </a:spcBef>
              <a:spcAft>
                <a:spcPct val="0"/>
              </a:spcAft>
              <a:buClr>
                <a:schemeClr val="bg1"/>
              </a:buClr>
              <a:buSzPct val="75000"/>
              <a:buFont typeface="Wingdings" pitchFamily="2" charset="2"/>
              <a:buChar char="n"/>
            </a:pPr>
            <a:r>
              <a:rPr lang="en-US" sz="2000" dirty="0">
                <a:solidFill>
                  <a:schemeClr val="bg1"/>
                </a:solidFill>
                <a:latin typeface="Arial" panose="020B0604020202020204" pitchFamily="34" charset="0"/>
                <a:ea typeface="+mn-ea"/>
                <a:cs typeface="Arial" panose="020B0604020202020204" pitchFamily="34" charset="0"/>
              </a:rPr>
              <a:t>Boundaries defined by hydrographic and topographic criteria with no regard for administrative boundaries</a:t>
            </a:r>
            <a:endParaRPr sz="2000" dirty="0">
              <a:solidFill>
                <a:schemeClr val="bg1"/>
              </a:solidFill>
              <a:latin typeface="Arial" panose="020B0604020202020204" pitchFamily="34" charset="0"/>
              <a:ea typeface="+mn-ea"/>
              <a:cs typeface="Arial" panose="020B0604020202020204" pitchFamily="34" charset="0"/>
            </a:endParaRPr>
          </a:p>
          <a:p>
            <a:pPr marL="288925" indent="-225425" fontAlgn="base">
              <a:lnSpc>
                <a:spcPct val="110000"/>
              </a:lnSpc>
              <a:spcBef>
                <a:spcPts val="1200"/>
              </a:spcBef>
              <a:spcAft>
                <a:spcPct val="0"/>
              </a:spcAft>
              <a:buClr>
                <a:schemeClr val="bg1"/>
              </a:buClr>
              <a:buSzPct val="75000"/>
              <a:buFont typeface="Wingdings" pitchFamily="2" charset="2"/>
              <a:buChar char="n"/>
            </a:pPr>
            <a:r>
              <a:rPr lang="en-US" sz="2000" dirty="0">
                <a:solidFill>
                  <a:schemeClr val="bg1"/>
                </a:solidFill>
                <a:latin typeface="Arial" panose="020B0604020202020204" pitchFamily="34" charset="0"/>
                <a:ea typeface="+mn-ea"/>
                <a:cs typeface="Arial" panose="020B0604020202020204" pitchFamily="34" charset="0"/>
              </a:rPr>
              <a:t>Delineated in a nested multi-level, hierarchical drainage system.  </a:t>
            </a:r>
            <a:endParaRPr sz="2000" dirty="0">
              <a:solidFill>
                <a:schemeClr val="bg1"/>
              </a:solidFill>
              <a:latin typeface="Arial" panose="020B0604020202020204" pitchFamily="34" charset="0"/>
              <a:ea typeface="+mn-ea"/>
              <a:cs typeface="Arial" panose="020B0604020202020204" pitchFamily="34" charset="0"/>
            </a:endParaRPr>
          </a:p>
          <a:p>
            <a:pPr marL="288925" indent="-225425" fontAlgn="base">
              <a:lnSpc>
                <a:spcPct val="110000"/>
              </a:lnSpc>
              <a:spcBef>
                <a:spcPts val="1200"/>
              </a:spcBef>
              <a:spcAft>
                <a:spcPct val="0"/>
              </a:spcAft>
              <a:buClr>
                <a:schemeClr val="bg1"/>
              </a:buClr>
              <a:buSzPct val="75000"/>
              <a:buFont typeface="Wingdings" pitchFamily="2" charset="2"/>
              <a:buChar char="n"/>
            </a:pPr>
            <a:r>
              <a:rPr lang="en-US" sz="2000" dirty="0">
                <a:solidFill>
                  <a:schemeClr val="bg1"/>
                </a:solidFill>
                <a:latin typeface="Arial" panose="020B0604020202020204" pitchFamily="34" charset="0"/>
                <a:ea typeface="+mn-ea"/>
                <a:cs typeface="Arial" panose="020B0604020202020204" pitchFamily="34" charset="0"/>
              </a:rPr>
              <a:t>Each level assigned a progressive 2-digit Hydrologic Unit (HU) code which describes where the unit is in the country and the “level” of the unit</a:t>
            </a:r>
            <a:endParaRPr sz="2000" dirty="0">
              <a:solidFill>
                <a:schemeClr val="bg1"/>
              </a:solidFill>
              <a:latin typeface="Arial" panose="020B0604020202020204" pitchFamily="34" charset="0"/>
              <a:ea typeface="+mn-ea"/>
              <a:cs typeface="Arial" panose="020B0604020202020204" pitchFamily="34" charset="0"/>
            </a:endParaRPr>
          </a:p>
          <a:p>
            <a:pPr marL="288925" indent="-225425" fontAlgn="base">
              <a:lnSpc>
                <a:spcPct val="110000"/>
              </a:lnSpc>
              <a:spcBef>
                <a:spcPts val="1200"/>
              </a:spcBef>
              <a:spcAft>
                <a:spcPct val="0"/>
              </a:spcAft>
              <a:buClr>
                <a:schemeClr val="bg1"/>
              </a:buClr>
              <a:buSzPct val="75000"/>
              <a:buFont typeface="Wingdings" pitchFamily="2" charset="2"/>
              <a:buChar char="n"/>
            </a:pPr>
            <a:r>
              <a:rPr lang="en-US" sz="2000" dirty="0">
                <a:solidFill>
                  <a:schemeClr val="bg1"/>
                </a:solidFill>
                <a:latin typeface="Arial" panose="020B0604020202020204" pitchFamily="34" charset="0"/>
                <a:ea typeface="+mn-ea"/>
                <a:cs typeface="Arial" panose="020B0604020202020204" pitchFamily="34" charset="0"/>
              </a:rPr>
              <a:t>Complete for the US to HU12</a:t>
            </a:r>
            <a:endParaRPr sz="2000" dirty="0">
              <a:solidFill>
                <a:schemeClr val="bg1"/>
              </a:solidFill>
              <a:latin typeface="Arial" panose="020B0604020202020204" pitchFamily="34" charset="0"/>
              <a:ea typeface="+mn-ea"/>
              <a:cs typeface="Arial" panose="020B0604020202020204" pitchFamily="34" charset="0"/>
            </a:endParaRPr>
          </a:p>
        </p:txBody>
      </p:sp>
      <p:pic>
        <p:nvPicPr>
          <p:cNvPr id="359" name="Google Shape;359;p42"/>
          <p:cNvPicPr preferRelativeResize="0"/>
          <p:nvPr/>
        </p:nvPicPr>
        <p:blipFill>
          <a:blip r:embed="rId3">
            <a:alphaModFix/>
          </a:blip>
          <a:stretch>
            <a:fillRect/>
          </a:stretch>
        </p:blipFill>
        <p:spPr>
          <a:xfrm>
            <a:off x="5674936" y="829056"/>
            <a:ext cx="5994949" cy="577386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D2497-AC5C-9769-C841-6C83BAB39200}"/>
              </a:ext>
            </a:extLst>
          </p:cNvPr>
          <p:cNvSpPr>
            <a:spLocks noGrp="1"/>
          </p:cNvSpPr>
          <p:nvPr>
            <p:ph type="title"/>
          </p:nvPr>
        </p:nvSpPr>
        <p:spPr>
          <a:xfrm>
            <a:off x="513150" y="200454"/>
            <a:ext cx="10075083" cy="621867"/>
          </a:xfrm>
        </p:spPr>
        <p:txBody>
          <a:bodyPr/>
          <a:lstStyle/>
          <a:p>
            <a:r>
              <a:rPr lang="en-US" sz="3400" dirty="0">
                <a:sym typeface="Arial"/>
                <a:rtl val="0"/>
              </a:rPr>
              <a:t>NHDPlus</a:t>
            </a:r>
            <a:r>
              <a:rPr kumimoji="0" lang="en-US" sz="3200" b="0" i="0" u="none" strike="noStrike" kern="1200" cap="none" spc="0" normalizeH="0" baseline="0" noProof="0" dirty="0">
                <a:ln>
                  <a:noFill/>
                </a:ln>
                <a:solidFill>
                  <a:srgbClr val="006F4B"/>
                </a:solidFill>
                <a:effectLst/>
                <a:uLnTx/>
                <a:uFillTx/>
                <a:latin typeface="+mj-lt"/>
                <a:ea typeface="Tahoma"/>
                <a:cs typeface="Arial"/>
              </a:rPr>
              <a:t> </a:t>
            </a:r>
            <a:r>
              <a:rPr lang="en-US" sz="3400" dirty="0">
                <a:rtl val="0"/>
              </a:rPr>
              <a:t>High</a:t>
            </a:r>
            <a:r>
              <a:rPr kumimoji="0" lang="en-US" sz="3200" b="0" i="0" u="none" strike="noStrike" kern="1200" cap="none" spc="0" normalizeH="0" baseline="0" noProof="0" dirty="0">
                <a:ln>
                  <a:noFill/>
                </a:ln>
                <a:solidFill>
                  <a:srgbClr val="006F4B"/>
                </a:solidFill>
                <a:effectLst/>
                <a:uLnTx/>
                <a:uFillTx/>
                <a:latin typeface="+mj-lt"/>
                <a:ea typeface="Tahoma"/>
                <a:cs typeface="Arial"/>
              </a:rPr>
              <a:t> </a:t>
            </a:r>
            <a:r>
              <a:rPr lang="en-US" sz="3400" dirty="0">
                <a:rtl val="0"/>
              </a:rPr>
              <a:t>Resolution (NHDPlus HR)</a:t>
            </a:r>
          </a:p>
        </p:txBody>
      </p:sp>
      <p:grpSp>
        <p:nvGrpSpPr>
          <p:cNvPr id="4" name="Google Shape;550;p81">
            <a:extLst>
              <a:ext uri="{FF2B5EF4-FFF2-40B4-BE49-F238E27FC236}">
                <a16:creationId xmlns:a16="http://schemas.microsoft.com/office/drawing/2014/main" id="{454EBF58-51B3-A45C-E203-4BB0EE37CC55}"/>
              </a:ext>
            </a:extLst>
          </p:cNvPr>
          <p:cNvGrpSpPr/>
          <p:nvPr/>
        </p:nvGrpSpPr>
        <p:grpSpPr>
          <a:xfrm>
            <a:off x="227221" y="1671850"/>
            <a:ext cx="4846725" cy="3910084"/>
            <a:chOff x="1991883" y="4041253"/>
            <a:chExt cx="2885400" cy="2629500"/>
          </a:xfrm>
          <a:effectLst/>
        </p:grpSpPr>
        <p:pic>
          <p:nvPicPr>
            <p:cNvPr id="5" name="Google Shape;551;p81">
              <a:extLst>
                <a:ext uri="{FF2B5EF4-FFF2-40B4-BE49-F238E27FC236}">
                  <a16:creationId xmlns:a16="http://schemas.microsoft.com/office/drawing/2014/main" id="{6A7CDB0D-B51E-6E73-6448-DCBBB3EAADB2}"/>
                </a:ext>
              </a:extLst>
            </p:cNvPr>
            <p:cNvPicPr preferRelativeResize="0">
              <a:picLocks noChangeAspect="1"/>
            </p:cNvPicPr>
            <p:nvPr/>
          </p:nvPicPr>
          <p:blipFill rotWithShape="1">
            <a:blip r:embed="rId3">
              <a:alphaModFix/>
            </a:blip>
            <a:srcRect/>
            <a:stretch/>
          </p:blipFill>
          <p:spPr>
            <a:xfrm>
              <a:off x="1991883" y="4041253"/>
              <a:ext cx="2885400" cy="2629500"/>
            </a:xfrm>
            <a:prstGeom prst="rect">
              <a:avLst/>
            </a:prstGeom>
            <a:ln>
              <a:noFill/>
            </a:ln>
            <a:effectLst>
              <a:outerShdw blurRad="190500" algn="tl" rotWithShape="0">
                <a:srgbClr val="000000">
                  <a:alpha val="70000"/>
                </a:srgbClr>
              </a:outerShdw>
            </a:effectLst>
          </p:spPr>
        </p:pic>
        <p:sp>
          <p:nvSpPr>
            <p:cNvPr id="6" name="Google Shape;552;p81">
              <a:extLst>
                <a:ext uri="{FF2B5EF4-FFF2-40B4-BE49-F238E27FC236}">
                  <a16:creationId xmlns:a16="http://schemas.microsoft.com/office/drawing/2014/main" id="{0127DABB-34E0-B477-EB5C-4FDD5410461D}"/>
                </a:ext>
              </a:extLst>
            </p:cNvPr>
            <p:cNvSpPr txBox="1">
              <a:spLocks noChangeAspect="1"/>
            </p:cNvSpPr>
            <p:nvPr/>
          </p:nvSpPr>
          <p:spPr>
            <a:xfrm>
              <a:off x="2189350" y="4262063"/>
              <a:ext cx="563655" cy="290400"/>
            </a:xfrm>
            <a:prstGeom prst="rect">
              <a:avLst/>
            </a:prstGeom>
            <a:noFill/>
            <a:ln>
              <a:noFill/>
            </a:ln>
          </p:spPr>
          <p:txBody>
            <a:bodyPr spcFirstLastPara="1" wrap="square" lIns="91425" tIns="45700" rIns="91425" bIns="45700" anchor="t" anchorCtr="0">
              <a:noAutofit/>
            </a:bodyPr>
            <a:lstStyle/>
            <a:p>
              <a:pPr>
                <a:spcBef>
                  <a:spcPts val="0"/>
                </a:spcBef>
                <a:spcAft>
                  <a:spcPts val="0"/>
                </a:spcAft>
                <a:buClr>
                  <a:srgbClr val="4B70FC"/>
                </a:buClr>
                <a:buSzPts val="600"/>
                <a:buNone/>
              </a:pPr>
              <a:r>
                <a:rPr lang="en" sz="2400" b="1">
                  <a:solidFill>
                    <a:srgbClr val="609BFC"/>
                  </a:solidFill>
                  <a:latin typeface="Calibri"/>
                  <a:ea typeface="Calibri"/>
                  <a:cs typeface="Calibri"/>
                  <a:sym typeface="Calibri"/>
                </a:rPr>
                <a:t>NHD</a:t>
              </a:r>
              <a:endParaRPr/>
            </a:p>
          </p:txBody>
        </p:sp>
        <p:sp>
          <p:nvSpPr>
            <p:cNvPr id="7" name="Google Shape;553;p81">
              <a:extLst>
                <a:ext uri="{FF2B5EF4-FFF2-40B4-BE49-F238E27FC236}">
                  <a16:creationId xmlns:a16="http://schemas.microsoft.com/office/drawing/2014/main" id="{636B8E1C-E90B-18AC-7116-58BA326F429C}"/>
                </a:ext>
              </a:extLst>
            </p:cNvPr>
            <p:cNvSpPr txBox="1">
              <a:spLocks noChangeAspect="1"/>
            </p:cNvSpPr>
            <p:nvPr/>
          </p:nvSpPr>
          <p:spPr>
            <a:xfrm>
              <a:off x="2157287" y="5631251"/>
              <a:ext cx="595718" cy="321794"/>
            </a:xfrm>
            <a:prstGeom prst="rect">
              <a:avLst/>
            </a:prstGeom>
            <a:noFill/>
            <a:ln>
              <a:noFill/>
            </a:ln>
          </p:spPr>
          <p:txBody>
            <a:bodyPr spcFirstLastPara="1" wrap="square" lIns="91425" tIns="45700" rIns="91425" bIns="45700" anchor="t" anchorCtr="0">
              <a:noAutofit/>
            </a:bodyPr>
            <a:lstStyle/>
            <a:p>
              <a:pPr>
                <a:spcBef>
                  <a:spcPts val="0"/>
                </a:spcBef>
                <a:spcAft>
                  <a:spcPts val="0"/>
                </a:spcAft>
                <a:buClr>
                  <a:srgbClr val="C00000"/>
                </a:buClr>
                <a:buSzPts val="600"/>
                <a:buNone/>
              </a:pPr>
              <a:r>
                <a:rPr lang="en" sz="2400" b="1">
                  <a:solidFill>
                    <a:srgbClr val="C00000"/>
                  </a:solidFill>
                  <a:latin typeface="Calibri"/>
                  <a:ea typeface="Calibri"/>
                  <a:cs typeface="Calibri"/>
                  <a:sym typeface="Calibri"/>
                </a:rPr>
                <a:t>WBD</a:t>
              </a:r>
              <a:endParaRPr sz="2400"/>
            </a:p>
          </p:txBody>
        </p:sp>
        <p:sp>
          <p:nvSpPr>
            <p:cNvPr id="8" name="Google Shape;554;p81">
              <a:extLst>
                <a:ext uri="{FF2B5EF4-FFF2-40B4-BE49-F238E27FC236}">
                  <a16:creationId xmlns:a16="http://schemas.microsoft.com/office/drawing/2014/main" id="{64F8C5AF-5A2D-9CF1-9B1B-E5523E3B9DC8}"/>
                </a:ext>
              </a:extLst>
            </p:cNvPr>
            <p:cNvSpPr txBox="1">
              <a:spLocks noChangeAspect="1"/>
            </p:cNvSpPr>
            <p:nvPr/>
          </p:nvSpPr>
          <p:spPr>
            <a:xfrm>
              <a:off x="3673269" y="6189178"/>
              <a:ext cx="632100" cy="273000"/>
            </a:xfrm>
            <a:prstGeom prst="rect">
              <a:avLst/>
            </a:prstGeom>
            <a:noFill/>
            <a:ln>
              <a:noFill/>
            </a:ln>
          </p:spPr>
          <p:txBody>
            <a:bodyPr spcFirstLastPara="1" wrap="square" lIns="91425" tIns="45700" rIns="91425" bIns="45700" anchor="t" anchorCtr="0">
              <a:noAutofit/>
            </a:bodyPr>
            <a:lstStyle/>
            <a:p>
              <a:pPr>
                <a:spcBef>
                  <a:spcPts val="0"/>
                </a:spcBef>
                <a:spcAft>
                  <a:spcPts val="0"/>
                </a:spcAft>
                <a:buClr>
                  <a:srgbClr val="D8D8D8"/>
                </a:buClr>
                <a:buSzPts val="600"/>
                <a:buNone/>
              </a:pPr>
              <a:r>
                <a:rPr lang="en" sz="2400" b="1">
                  <a:solidFill>
                    <a:srgbClr val="D8D8D8"/>
                  </a:solidFill>
                  <a:latin typeface="Calibri"/>
                  <a:ea typeface="Calibri"/>
                  <a:cs typeface="Calibri"/>
                  <a:sym typeface="Calibri"/>
                </a:rPr>
                <a:t>3DEP</a:t>
              </a:r>
              <a:endParaRPr/>
            </a:p>
          </p:txBody>
        </p:sp>
      </p:grpSp>
      <p:pic>
        <p:nvPicPr>
          <p:cNvPr id="9" name="Google Shape;394;p46">
            <a:extLst>
              <a:ext uri="{FF2B5EF4-FFF2-40B4-BE49-F238E27FC236}">
                <a16:creationId xmlns:a16="http://schemas.microsoft.com/office/drawing/2014/main" id="{D6922A0A-FC7D-261A-4233-07AE35A9D306}"/>
              </a:ext>
            </a:extLst>
          </p:cNvPr>
          <p:cNvPicPr preferRelativeResize="0"/>
          <p:nvPr/>
        </p:nvPicPr>
        <p:blipFill rotWithShape="1">
          <a:blip r:embed="rId4">
            <a:alphaModFix/>
          </a:blip>
          <a:srcRect/>
          <a:stretch/>
        </p:blipFill>
        <p:spPr>
          <a:xfrm>
            <a:off x="7454127" y="1818176"/>
            <a:ext cx="4319194" cy="3453606"/>
          </a:xfrm>
          <a:prstGeom prst="rect">
            <a:avLst/>
          </a:prstGeom>
          <a:noFill/>
          <a:ln>
            <a:noFill/>
          </a:ln>
        </p:spPr>
      </p:pic>
      <p:pic>
        <p:nvPicPr>
          <p:cNvPr id="3" name="Google Shape;408;p48">
            <a:extLst>
              <a:ext uri="{FF2B5EF4-FFF2-40B4-BE49-F238E27FC236}">
                <a16:creationId xmlns:a16="http://schemas.microsoft.com/office/drawing/2014/main" id="{ACD4974E-1211-4AC3-204C-62610208A697}"/>
              </a:ext>
            </a:extLst>
          </p:cNvPr>
          <p:cNvPicPr preferRelativeResize="0"/>
          <p:nvPr/>
        </p:nvPicPr>
        <p:blipFill rotWithShape="1">
          <a:blip r:embed="rId5">
            <a:alphaModFix/>
          </a:blip>
          <a:srcRect/>
          <a:stretch/>
        </p:blipFill>
        <p:spPr>
          <a:xfrm>
            <a:off x="5169655" y="1119607"/>
            <a:ext cx="2189700" cy="4618786"/>
          </a:xfrm>
          <a:prstGeom prst="rect">
            <a:avLst/>
          </a:prstGeom>
          <a:noFill/>
          <a:ln>
            <a:noFill/>
          </a:ln>
        </p:spPr>
      </p:pic>
      <p:sp>
        <p:nvSpPr>
          <p:cNvPr id="10" name="TextBox 9">
            <a:extLst>
              <a:ext uri="{FF2B5EF4-FFF2-40B4-BE49-F238E27FC236}">
                <a16:creationId xmlns:a16="http://schemas.microsoft.com/office/drawing/2014/main" id="{F7CD0F34-4D15-7D2D-8874-00D8E9BC7560}"/>
              </a:ext>
            </a:extLst>
          </p:cNvPr>
          <p:cNvSpPr txBox="1"/>
          <p:nvPr/>
        </p:nvSpPr>
        <p:spPr>
          <a:xfrm>
            <a:off x="5672291" y="5738393"/>
            <a:ext cx="3034333" cy="400110"/>
          </a:xfrm>
          <a:prstGeom prst="rect">
            <a:avLst/>
          </a:prstGeom>
          <a:noFill/>
        </p:spPr>
        <p:txBody>
          <a:bodyPr wrap="square" rtlCol="0">
            <a:spAutoFit/>
          </a:bodyPr>
          <a:lstStyle/>
          <a:p>
            <a:pPr>
              <a:buNone/>
            </a:pPr>
            <a:r>
              <a:rPr lang="en-US" sz="2000" dirty="0">
                <a:solidFill>
                  <a:schemeClr val="bg1"/>
                </a:solidFill>
                <a:latin typeface="Arial" panose="020B0604020202020204" pitchFamily="34" charset="0"/>
                <a:cs typeface="Arial" panose="020B0604020202020204" pitchFamily="34" charset="0"/>
              </a:rPr>
              <a:t>Plus, additional tables…</a:t>
            </a:r>
          </a:p>
        </p:txBody>
      </p:sp>
    </p:spTree>
    <p:extLst>
      <p:ext uri="{BB962C8B-B14F-4D97-AF65-F5344CB8AC3E}">
        <p14:creationId xmlns:p14="http://schemas.microsoft.com/office/powerpoint/2010/main" val="192365703"/>
      </p:ext>
    </p:extLst>
  </p:cSld>
  <p:clrMapOvr>
    <a:masterClrMapping/>
  </p:clrMapOvr>
</p:sld>
</file>

<file path=ppt/theme/theme1.xml><?xml version="1.0" encoding="utf-8"?>
<a:theme xmlns:a="http://schemas.openxmlformats.org/drawingml/2006/main" name="Theme1">
  <a:themeElements>
    <a:clrScheme name="Custom 15">
      <a:dk1>
        <a:sysClr val="windowText" lastClr="000000"/>
      </a:dk1>
      <a:lt1>
        <a:sysClr val="window" lastClr="FFFFFF"/>
      </a:lt1>
      <a:dk2>
        <a:srgbClr val="44546A"/>
      </a:dk2>
      <a:lt2>
        <a:srgbClr val="E7E6E6"/>
      </a:lt2>
      <a:accent1>
        <a:srgbClr val="1EB86F"/>
      </a:accent1>
      <a:accent2>
        <a:srgbClr val="ED7D31"/>
      </a:accent2>
      <a:accent3>
        <a:srgbClr val="0C643C"/>
      </a:accent3>
      <a:accent4>
        <a:srgbClr val="FFC000"/>
      </a:accent4>
      <a:accent5>
        <a:srgbClr val="4472C4"/>
      </a:accent5>
      <a:accent6>
        <a:srgbClr val="A24ABE"/>
      </a:accent6>
      <a:hlink>
        <a:srgbClr val="FFC000"/>
      </a:hlink>
      <a:folHlink>
        <a:srgbClr val="FFC000"/>
      </a:folHlink>
    </a:clrScheme>
    <a:fontScheme name="topoBuilder master slides">
      <a:majorFont>
        <a:latin typeface="Georgia Pro Semibold"/>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6C983423-1C16-4FDD-B603-502F55500403}" vid="{A8365594-5A29-457F-9975-0DF489CE5A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6dd02d64-b7f3-43f7-a145-cfd68d338edf}" enabled="1" method="Standard" siteId="{0693b5ba-4b18-4d7b-9341-f32f400a5494}" contentBits="0" removed="0"/>
</clbl:labelList>
</file>

<file path=docProps/app.xml><?xml version="1.0" encoding="utf-8"?>
<Properties xmlns="http://schemas.openxmlformats.org/officeDocument/2006/extended-properties" xmlns:vt="http://schemas.openxmlformats.org/officeDocument/2006/docPropsVTypes">
  <Template>Theme1</Template>
  <TotalTime>4573</TotalTime>
  <Words>2948</Words>
  <Application>Microsoft Office PowerPoint</Application>
  <PresentationFormat>Widescreen</PresentationFormat>
  <Paragraphs>294</Paragraphs>
  <Slides>24</Slides>
  <Notes>23</Notes>
  <HiddenSlides>2</HiddenSlides>
  <MMClips>5</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24</vt:i4>
      </vt:variant>
    </vt:vector>
  </HeadingPairs>
  <TitlesOfParts>
    <vt:vector size="36" baseType="lpstr">
      <vt:lpstr>-apple-system</vt:lpstr>
      <vt:lpstr>Aptos</vt:lpstr>
      <vt:lpstr>Arial</vt:lpstr>
      <vt:lpstr>Calibri</vt:lpstr>
      <vt:lpstr>Consolas</vt:lpstr>
      <vt:lpstr>Franklin Gothic Demi Cond</vt:lpstr>
      <vt:lpstr>Georgia Pro Semibold</vt:lpstr>
      <vt:lpstr>Lato</vt:lpstr>
      <vt:lpstr>Times New Roman</vt:lpstr>
      <vt:lpstr>Univers 57 Condensed</vt:lpstr>
      <vt:lpstr>Wingdings</vt:lpstr>
      <vt:lpstr>Theme1</vt:lpstr>
      <vt:lpstr>Dive into USGS Hydrography</vt:lpstr>
      <vt:lpstr>PowerPoint Presentation</vt:lpstr>
      <vt:lpstr>PowerPoint Presentation</vt:lpstr>
      <vt:lpstr>PowerPoint Presentation</vt:lpstr>
      <vt:lpstr>PowerPoint Presentation</vt:lpstr>
      <vt:lpstr>PowerPoint Presentation</vt:lpstr>
      <vt:lpstr>PowerPoint Presentation</vt:lpstr>
      <vt:lpstr>Watershed Boundary Dataset (WBD)</vt:lpstr>
      <vt:lpstr>NHDPlus High Resolution (NHDPlus HR)</vt:lpstr>
      <vt:lpstr>NHDPlus HR Rasters</vt:lpstr>
      <vt:lpstr>PowerPoint Presentation</vt:lpstr>
      <vt:lpstr>The 3DHP Data Lifecycle</vt:lpstr>
      <vt:lpstr>PowerPoint Presentation</vt:lpstr>
      <vt:lpstr>PowerPoint Presentation</vt:lpstr>
      <vt:lpstr>PowerPoint Presentation</vt:lpstr>
      <vt:lpstr>PowerPoint Presentation</vt:lpstr>
      <vt:lpstr>PowerPoint Presentation</vt:lpstr>
      <vt:lpstr>Flow Network Derivatives</vt:lpstr>
      <vt:lpstr>PowerPoint Presentation</vt:lpstr>
      <vt:lpstr>PowerPoint Presentation</vt:lpstr>
      <vt:lpstr>PowerPoint Presentation</vt:lpstr>
      <vt:lpstr>PowerPoint Presentation</vt:lpstr>
      <vt:lpstr>3DNTM Data Collaboration Announcement  (DCA)</vt:lpstr>
      <vt:lpstr>PowerPoint Presentation</vt:lpstr>
    </vt:vector>
  </TitlesOfParts>
  <Company>Department of the Interior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Ritmiller, Cynthia L</dc:creator>
  <cp:lastModifiedBy>Ritmiller, Cynthia L</cp:lastModifiedBy>
  <cp:revision>1</cp:revision>
  <dcterms:created xsi:type="dcterms:W3CDTF">2026-08-11T19:51:22Z</dcterms:created>
  <dcterms:modified xsi:type="dcterms:W3CDTF">2026-08-25T19:48:26Z</dcterms:modified>
</cp:coreProperties>
</file>