
<file path=[Content_Types].xml><?xml version="1.0" encoding="utf-8"?>
<Types xmlns="http://schemas.openxmlformats.org/package/2006/content-types">
  <Default Extension="jpeg" ContentType="image/jpeg"/>
  <Default Extension="pdf" ContentType="application/pdf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288" r:id="rId5"/>
    <p:sldId id="2052" r:id="rId6"/>
    <p:sldId id="2053" r:id="rId7"/>
    <p:sldId id="2054" r:id="rId8"/>
    <p:sldId id="2055" r:id="rId9"/>
    <p:sldId id="2056" r:id="rId10"/>
    <p:sldId id="2057" r:id="rId11"/>
    <p:sldId id="2066" r:id="rId12"/>
    <p:sldId id="2071" r:id="rId13"/>
    <p:sldId id="2069" r:id="rId14"/>
    <p:sldId id="2061" r:id="rId15"/>
    <p:sldId id="2065" r:id="rId16"/>
    <p:sldId id="290" r:id="rId17"/>
    <p:sldId id="2067" r:id="rId18"/>
    <p:sldId id="2068" r:id="rId19"/>
    <p:sldId id="291" r:id="rId20"/>
    <p:sldId id="293" r:id="rId21"/>
  </p:sldIdLst>
  <p:sldSz cx="12192000" cy="6858000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hlink"/>
      </a:buClr>
      <a:buSzPct val="110000"/>
      <a:buFont typeface="Wingdings" panose="05000000000000000000" pitchFamily="2" charset="2"/>
      <a:buChar char="w"/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hlink"/>
      </a:buClr>
      <a:buSzPct val="110000"/>
      <a:buFont typeface="Wingdings" panose="05000000000000000000" pitchFamily="2" charset="2"/>
      <a:buChar char="w"/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hlink"/>
      </a:buClr>
      <a:buSzPct val="110000"/>
      <a:buFont typeface="Wingdings" panose="05000000000000000000" pitchFamily="2" charset="2"/>
      <a:buChar char="w"/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hlink"/>
      </a:buClr>
      <a:buSzPct val="110000"/>
      <a:buFont typeface="Wingdings" panose="05000000000000000000" pitchFamily="2" charset="2"/>
      <a:buChar char="w"/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hlink"/>
      </a:buClr>
      <a:buSzPct val="110000"/>
      <a:buFont typeface="Wingdings" panose="05000000000000000000" pitchFamily="2" charset="2"/>
      <a:buChar char="w"/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Ninch, Kevin L" initials="ML" lastIdx="2" clrIdx="0">
    <p:extLst>
      <p:ext uri="{19B8F6BF-5375-455C-9EA6-DF929625EA0E}">
        <p15:presenceInfo xmlns:p15="http://schemas.microsoft.com/office/powerpoint/2012/main" userId="S::klmcninch@usgs.gov::5d302a72-b6cf-4392-ada6-68802bb1338f" providerId="AD"/>
      </p:ext>
    </p:extLst>
  </p:cmAuthor>
  <p:cmAuthor id="2" name="Becci Anderson" initials="BDA" lastIdx="8" clrIdx="1">
    <p:extLst>
      <p:ext uri="{19B8F6BF-5375-455C-9EA6-DF929625EA0E}">
        <p15:presenceInfo xmlns:p15="http://schemas.microsoft.com/office/powerpoint/2012/main" userId="Becci Anderson" providerId="None"/>
      </p:ext>
    </p:extLst>
  </p:cmAuthor>
  <p:cmAuthor id="3" name="Rufe, Philip P" initials="RPP" lastIdx="2" clrIdx="2">
    <p:extLst>
      <p:ext uri="{19B8F6BF-5375-455C-9EA6-DF929625EA0E}">
        <p15:presenceInfo xmlns:p15="http://schemas.microsoft.com/office/powerpoint/2012/main" userId="S::prufe@usgs.gov::ae324f1b-53c7-4f53-a330-058c487650fd" providerId="AD"/>
      </p:ext>
    </p:extLst>
  </p:cmAuthor>
  <p:cmAuthor id="4" name="Adkins, Karen F." initials="KFA" lastIdx="6" clrIdx="3">
    <p:extLst>
      <p:ext uri="{19B8F6BF-5375-455C-9EA6-DF929625EA0E}">
        <p15:presenceInfo xmlns:p15="http://schemas.microsoft.com/office/powerpoint/2012/main" userId="Adkins, Karen F." providerId="None"/>
      </p:ext>
    </p:extLst>
  </p:cmAuthor>
  <p:cmAuthor id="5" name="Ritmiller, Cynthia L" initials="RCL" lastIdx="1" clrIdx="4">
    <p:extLst>
      <p:ext uri="{19B8F6BF-5375-455C-9EA6-DF929625EA0E}">
        <p15:presenceInfo xmlns:p15="http://schemas.microsoft.com/office/powerpoint/2012/main" userId="S::critmiller@usgs.gov::0b805a5b-d213-4362-ad8a-9241401b68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C9DE"/>
    <a:srgbClr val="FFED9F"/>
    <a:srgbClr val="0000FF"/>
    <a:srgbClr val="CCECFF"/>
    <a:srgbClr val="FEF8D6"/>
    <a:srgbClr val="006F4B"/>
    <a:srgbClr val="38761D"/>
    <a:srgbClr val="006600"/>
    <a:srgbClr val="0C343D"/>
    <a:srgbClr val="88B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8005" autoAdjust="0"/>
  </p:normalViewPr>
  <p:slideViewPr>
    <p:cSldViewPr snapToGrid="0">
      <p:cViewPr varScale="1">
        <p:scale>
          <a:sx n="73" d="100"/>
          <a:sy n="73" d="100"/>
        </p:scale>
        <p:origin x="19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tmiller, Cynthia L" userId="0b805a5b-d213-4362-ad8a-9241401b6842" providerId="ADAL" clId="{B0BBFC8A-1582-406A-971B-0422CA7E2122}"/>
    <pc:docChg chg="undo custSel modSld">
      <pc:chgData name="Ritmiller, Cynthia L" userId="0b805a5b-d213-4362-ad8a-9241401b6842" providerId="ADAL" clId="{B0BBFC8A-1582-406A-971B-0422CA7E2122}" dt="2024-09-27T16:30:42.340" v="10" actId="1076"/>
      <pc:docMkLst>
        <pc:docMk/>
      </pc:docMkLst>
      <pc:sldChg chg="modSp mod">
        <pc:chgData name="Ritmiller, Cynthia L" userId="0b805a5b-d213-4362-ad8a-9241401b6842" providerId="ADAL" clId="{B0BBFC8A-1582-406A-971B-0422CA7E2122}" dt="2024-09-27T16:30:42.340" v="10" actId="1076"/>
        <pc:sldMkLst>
          <pc:docMk/>
          <pc:sldMk cId="2933651959" sldId="290"/>
        </pc:sldMkLst>
        <pc:spChg chg="mod">
          <ac:chgData name="Ritmiller, Cynthia L" userId="0b805a5b-d213-4362-ad8a-9241401b6842" providerId="ADAL" clId="{B0BBFC8A-1582-406A-971B-0422CA7E2122}" dt="2024-09-27T16:30:42.340" v="10" actId="1076"/>
          <ac:spMkLst>
            <pc:docMk/>
            <pc:sldMk cId="2933651959" sldId="290"/>
            <ac:spMk id="3" creationId="{F063A5D5-BFDA-4514-B367-14B413357ED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44709-67C4-433F-8817-37180CFEADC7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D0A14-E77D-49EE-9C0A-241AD8693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16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>
                <a:latin typeface="Calibri"/>
                <a:cs typeface="Calibri"/>
              </a:rPr>
              <a:t>Hello, my name is Cynthia Ritmiller I work for the USGS and am located in Lakewood, CO. </a:t>
            </a:r>
          </a:p>
          <a:p>
            <a:pPr>
              <a:buNone/>
            </a:pPr>
            <a:r>
              <a:rPr lang="en-US"/>
              <a:t>Today I'm going to be discussing the National Hydrography Dataset vs the National Hydrography Dataset Plus.</a:t>
            </a:r>
          </a:p>
          <a:p>
            <a:pPr>
              <a:buNone/>
            </a:pPr>
            <a:endParaRPr lang="en-US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9314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National Hydrography Dataset (known as the NHD) is more than just blue lines on the map.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a powerful database that contains a flow network allowing for modeling and tracing water downstream or upstream.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The NHD covers the nation, representing a national network of streams, lakes and related features in a format that is used in a geographic information system (GIS) for analysis.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NHD has 1:24,0000-scale or greater.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NHD is a </a:t>
            </a:r>
            <a:r>
              <a:rPr lang="en-US" sz="1200" b="0" i="1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multi-resolution 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dataset because it is built from a variety of data sources, including EPA, Forest Service, and NHD partners.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D0A14-E77D-49EE-9C0A-241AD8693F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054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are some of the NHD's attributes: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a few exceptions we know the direction of flow for almost all features within the NHD. </a:t>
            </a:r>
            <a:r>
              <a:rPr lang="en-US" sz="1200" b="0" i="0" strike="sng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(Exceptions include some canal-ditch networks, disconnected networks, and very flat areas.)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 flow direction with GIS software, we can analytically and rapidly determine all the upstream or downstream features.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NHD also contains reaches and measures.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definition of a reach is a stretch of river, from confluence to confluence, with similar hydrologic characteristics. Each reach is given a specific identifier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reachcode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allowing the user a method to find a specific feature within the NHD.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reaches have measures. No matter the length of the reach, the measure is 0 to 100. </a:t>
            </a:r>
            <a:r>
              <a:rPr lang="en-US" sz="1200" b="0" i="0" strike="sng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is why the numbers are crunched up on short lines.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100 being the upstream end of the reach or the “from” end.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0 being the downstream end of the reach or the “to” end.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D0A14-E77D-49EE-9C0A-241AD8693F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44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NHD having a built network allows many things including the creation of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an application ready dataset. Removing some analytical work for the user.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integrating the NHD, watershed boundary dataset (WBD), and the National Elevation dataset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(3DEP)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allows for even more analysis.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EPA, Horizon Systems and USGS produced medium resolution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data at 1:100 thousand scale in 2006 with a second version released in 2012.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b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USGS and Horizon Systems are currently in the process of creating High resolution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data at 1:24 thousand scale.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the remainder of this presentation  I will focus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High Res which I will refer to as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HR.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D0A14-E77D-49EE-9C0A-241AD8693F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38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result of building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HR is a set of value added geospatial layers and hundreds of attributes. otherwise known as the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VAA’s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Many of the attributes are computed from the analysis of the NHD network.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endParaRPr lang="en-US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attributes are designed to make the NHD network more powerful and easier to use.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include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​: 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-improved NHD names and networking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-value-added attributes (such as stream order) that enable advanced query, analysis and display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-elevation-derived catchments that integrate the land surface with the network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-catchment attributes (such as temperature, precipitation, land cover)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-stream flow volume and velocity estimates </a:t>
            </a:r>
            <a:r>
              <a:rPr lang="en-US" sz="1200" b="0" i="0" strike="sng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pollutant dilution modeling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-associated flow direction and accumulation grids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Having these attributes within your data also make attribute navigation easier.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D0A14-E77D-49EE-9C0A-241AD8693F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75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elevation data is incorporated and distributed within the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HR raster data.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HR includes information on the elevation as well as 10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rasters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files.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D0A14-E77D-49EE-9C0A-241AD8693F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60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are the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HR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Rasters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raster data includes raster catchment files, source elevation data(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elev_cm.tif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shaded relief, flow direction grids and flow accumulation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rasters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 these are raster files you can see how some of them look like a stream network.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D0A14-E77D-49EE-9C0A-241AD8693F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35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70733cd39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70733cd39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/>
              <a:t>Now that you understand the data better let’s look at them side by side.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-The differences listed on each side are listed in a comparable order.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- I’ll start on the left. The NHD is source data where it is live, editable data again from many contributors. </a:t>
            </a:r>
          </a:p>
          <a:p>
            <a:pPr marL="0" indent="0">
              <a:buNone/>
            </a:pPr>
            <a:r>
              <a:rPr lang="en-US"/>
              <a:t>The </a:t>
            </a:r>
            <a:r>
              <a:rPr lang="en-US" err="1"/>
              <a:t>NHDPlus</a:t>
            </a:r>
            <a:r>
              <a:rPr lang="en-US"/>
              <a:t> HR on the other hand is a derived product, meaning this could be outdated if the NHD, WBD or 3DEP data sources have change.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The </a:t>
            </a:r>
            <a:r>
              <a:rPr lang="en-US" err="1"/>
              <a:t>NHDPlus</a:t>
            </a:r>
            <a:r>
              <a:rPr lang="en-US"/>
              <a:t> HR is updated on a cycle based on source data updates.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-The NHD data contains only vectors where the </a:t>
            </a:r>
            <a:r>
              <a:rPr lang="en-US" err="1"/>
              <a:t>NHDPlus</a:t>
            </a:r>
            <a:r>
              <a:rPr lang="en-US"/>
              <a:t> HR contains both vector and raster files.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-Next, the partnerships are different for the two products. </a:t>
            </a:r>
          </a:p>
          <a:p>
            <a:pPr marL="0" indent="0">
              <a:buNone/>
            </a:pPr>
            <a:r>
              <a:rPr lang="en-US"/>
              <a:t>As I have stated, the NHD is partnership between USGS and other stakeholders. </a:t>
            </a:r>
          </a:p>
          <a:p>
            <a:pPr marL="0" indent="0">
              <a:buNone/>
            </a:pPr>
            <a:r>
              <a:rPr lang="en-US"/>
              <a:t>The </a:t>
            </a:r>
            <a:r>
              <a:rPr lang="en-US" err="1"/>
              <a:t>NHDPlus</a:t>
            </a:r>
            <a:r>
              <a:rPr lang="en-US"/>
              <a:t> HR is a partnership between USGS and Horizon Systems. </a:t>
            </a:r>
          </a:p>
          <a:p>
            <a:pPr marL="0" indent="0">
              <a:buNone/>
            </a:pPr>
            <a:r>
              <a:rPr lang="en-US"/>
              <a:t>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-Moving on to the next difference, the NHD is a component within the National Map. and therefore used for the USGS’ US Topo Maps as well as for other uses.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-On the other hand, the </a:t>
            </a:r>
            <a:r>
              <a:rPr lang="en-US" err="1"/>
              <a:t>NHDPlus</a:t>
            </a:r>
            <a:r>
              <a:rPr lang="en-US"/>
              <a:t> HR has the enhanced stream network navigation, analysis and data display as I previously mentioned providing more assistance for modeling.  </a:t>
            </a:r>
          </a:p>
        </p:txBody>
      </p:sp>
    </p:spTree>
    <p:extLst>
      <p:ext uri="{BB962C8B-B14F-4D97-AF65-F5344CB8AC3E}">
        <p14:creationId xmlns:p14="http://schemas.microsoft.com/office/powerpoint/2010/main" val="3762366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you can see the files for both the NHD on the left and the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HR on the right. You can also see the increase in quantity of information included within the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HR.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D0A14-E77D-49EE-9C0A-241AD8693F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101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70733cd39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70733cd39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/>
              <a:t>Now that you understand the data better let’s look at them side by side.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-The differences listed on each side are listed in a comparable order.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- I’ll start on the left. The NHD is source data where it is live, editable data again from many contributors. </a:t>
            </a:r>
          </a:p>
          <a:p>
            <a:pPr marL="0" indent="0">
              <a:buNone/>
            </a:pPr>
            <a:r>
              <a:rPr lang="en-US"/>
              <a:t>The </a:t>
            </a:r>
            <a:r>
              <a:rPr lang="en-US" err="1"/>
              <a:t>NHDPlus</a:t>
            </a:r>
            <a:r>
              <a:rPr lang="en-US"/>
              <a:t> HR on the other hand is a derived product, meaning this could be outdated if the NHD, WBD or 3DEP data sources have change.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The </a:t>
            </a:r>
            <a:r>
              <a:rPr lang="en-US" err="1"/>
              <a:t>NHDPlus</a:t>
            </a:r>
            <a:r>
              <a:rPr lang="en-US"/>
              <a:t> HR is updated on a cycle based on source data updates.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-The NHD data contains only vectors where the </a:t>
            </a:r>
            <a:r>
              <a:rPr lang="en-US" err="1"/>
              <a:t>NHDPlus</a:t>
            </a:r>
            <a:r>
              <a:rPr lang="en-US"/>
              <a:t> HR contains both vector and raster files.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-Next, the partnerships are different for the two products. </a:t>
            </a:r>
          </a:p>
          <a:p>
            <a:pPr marL="0" indent="0">
              <a:buNone/>
            </a:pPr>
            <a:r>
              <a:rPr lang="en-US"/>
              <a:t>As I have stated, the NHD is partnership between USGS and other stakeholders. </a:t>
            </a:r>
          </a:p>
          <a:p>
            <a:pPr marL="0" indent="0">
              <a:buNone/>
            </a:pPr>
            <a:r>
              <a:rPr lang="en-US"/>
              <a:t>The </a:t>
            </a:r>
            <a:r>
              <a:rPr lang="en-US" err="1"/>
              <a:t>NHDPlus</a:t>
            </a:r>
            <a:r>
              <a:rPr lang="en-US"/>
              <a:t> HR is a partnership between USGS and Horizon Systems. </a:t>
            </a:r>
          </a:p>
          <a:p>
            <a:pPr marL="0" indent="0">
              <a:buNone/>
            </a:pPr>
            <a:r>
              <a:rPr lang="en-US"/>
              <a:t>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-Moving on to the next difference, the NHD is a component within the National Map. and therefore used for the USGS’ US Topo Maps as well as for other uses.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-On the other hand, the </a:t>
            </a:r>
            <a:r>
              <a:rPr lang="en-US" err="1"/>
              <a:t>NHDPlus</a:t>
            </a:r>
            <a:r>
              <a:rPr lang="en-US"/>
              <a:t> HR has the enhanced stream network navigation, analysis and data display as I previously mentioned providing more assistance for modeling.  </a:t>
            </a:r>
          </a:p>
        </p:txBody>
      </p:sp>
    </p:spTree>
    <p:extLst>
      <p:ext uri="{BB962C8B-B14F-4D97-AF65-F5344CB8AC3E}">
        <p14:creationId xmlns:p14="http://schemas.microsoft.com/office/powerpoint/2010/main" val="5880820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you can see the files for both the NHD on the left and the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HR on the right. You can also see the increase in quantity of information included within the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NHDPlus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HR.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pPr rtl="0" fontAlgn="base"/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D0A14-E77D-49EE-9C0A-241AD8693F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77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70733cd39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70733cd39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Here you can see the similarities of the two products.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Both the NHD and the </a:t>
            </a:r>
            <a:r>
              <a:rPr lang="en-US" err="1"/>
              <a:t>NHDPlus</a:t>
            </a:r>
            <a:r>
              <a:rPr lang="en-US"/>
              <a:t> HR have a national hydrographic network with a 1:24 thousand scale. </a:t>
            </a:r>
          </a:p>
          <a:p>
            <a:pPr marL="0" indent="0">
              <a:buNone/>
            </a:pPr>
            <a:r>
              <a:rPr lang="en-US"/>
              <a:t>They both include named features  as well as have a method of addressing or finding features. </a:t>
            </a:r>
          </a:p>
          <a:p>
            <a:pPr marL="0" indent="0">
              <a:buNone/>
            </a:pPr>
            <a:r>
              <a:rPr lang="en-US"/>
              <a:t>The NHD contains unique </a:t>
            </a:r>
            <a:r>
              <a:rPr lang="en-US" err="1"/>
              <a:t>reachcode</a:t>
            </a:r>
            <a:r>
              <a:rPr lang="en-US"/>
              <a:t> while the </a:t>
            </a:r>
            <a:r>
              <a:rPr lang="en-US" err="1"/>
              <a:t>NHDPlus</a:t>
            </a:r>
            <a:r>
              <a:rPr lang="en-US"/>
              <a:t> HR uses </a:t>
            </a:r>
            <a:r>
              <a:rPr lang="en-US" err="1"/>
              <a:t>NHDPlusIDs</a:t>
            </a:r>
            <a:r>
              <a:rPr lang="en-US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2324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70733cd39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70733cd39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/>
              <a:t>By looking at the similarities and differences I hope you have a better understanding on which dataset will meet you needs. 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12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NHD data can be found 4 ways:  </a:t>
            </a:r>
            <a:endParaRPr lang="en-US">
              <a:cs typeface="Calibri" panose="020F0502020204030204"/>
            </a:endParaRPr>
          </a:p>
          <a:p>
            <a:r>
              <a:rPr lang="en-US"/>
              <a:t> </a:t>
            </a:r>
            <a:endParaRPr lang="en-US">
              <a:cs typeface="Calibri" panose="020F0502020204030204"/>
            </a:endParaRPr>
          </a:p>
          <a:p>
            <a:r>
              <a:rPr lang="en-US"/>
              <a:t>1. The National Map Downloader </a:t>
            </a:r>
            <a:endParaRPr lang="en-US">
              <a:cs typeface="Calibri" panose="020F0502020204030204"/>
            </a:endParaRPr>
          </a:p>
          <a:p>
            <a:r>
              <a:rPr lang="en-US"/>
              <a:t>2. National Map Service </a:t>
            </a:r>
            <a:endParaRPr lang="en-US">
              <a:cs typeface="Calibri" panose="020F0502020204030204"/>
            </a:endParaRPr>
          </a:p>
          <a:p>
            <a:r>
              <a:rPr lang="en-US"/>
              <a:t>3. Download directly by link  </a:t>
            </a:r>
            <a:endParaRPr lang="en-US">
              <a:cs typeface="Calibri" panose="020F0502020204030204"/>
            </a:endParaRPr>
          </a:p>
          <a:p>
            <a:r>
              <a:rPr lang="en-US"/>
              <a:t>    With several extent options: National, State, HU4, or HU8, State</a:t>
            </a:r>
            <a:endParaRPr lang="en-US">
              <a:cs typeface="Calibri" panose="020F0502020204030204"/>
            </a:endParaRPr>
          </a:p>
          <a:p>
            <a:pPr lvl="1"/>
            <a:r>
              <a:rPr lang="en-US"/>
              <a:t>by 4-digit Hydrologic Unit (HU4) and 8-digit Hydrologic Unit (HU8) are refreshed monthly</a:t>
            </a:r>
          </a:p>
          <a:p>
            <a:pPr lvl="1"/>
            <a:r>
              <a:rPr lang="en-US"/>
              <a:t>by State are refreshed every two months</a:t>
            </a:r>
            <a:endParaRPr lang="en-US">
              <a:cs typeface="Calibri"/>
            </a:endParaRPr>
          </a:p>
          <a:p>
            <a:pPr lvl="1"/>
            <a:r>
              <a:rPr lang="en-US"/>
              <a:t>by Entire Nation are refreshed quarterly</a:t>
            </a:r>
            <a:endParaRPr lang="en-US">
              <a:cs typeface="Calibri"/>
            </a:endParaRPr>
          </a:p>
          <a:p>
            <a:pPr lvl="0" algn="l"/>
            <a:r>
              <a:rPr lang="en-US"/>
              <a:t>4. You can also download directly from the cloud by going to the usgs.gov/NHD website</a:t>
            </a:r>
            <a:endParaRPr lang="en-US">
              <a:cs typeface="Calibri"/>
            </a:endParaRPr>
          </a:p>
          <a:p>
            <a:pPr lvl="3"/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D0A14-E77D-49EE-9C0A-241AD8693F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8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 err="1"/>
              <a:t>NHDPlus</a:t>
            </a:r>
            <a:r>
              <a:rPr lang="en-US"/>
              <a:t> HR data is available by through a direct link or cloud. </a:t>
            </a:r>
          </a:p>
          <a:p>
            <a:r>
              <a:rPr lang="en-US"/>
              <a:t>You will need to download both the </a:t>
            </a:r>
            <a:r>
              <a:rPr lang="en-US" err="1"/>
              <a:t>NHDPlus</a:t>
            </a:r>
            <a:r>
              <a:rPr lang="en-US"/>
              <a:t> HR vectors and </a:t>
            </a:r>
            <a:r>
              <a:rPr lang="en-US" err="1"/>
              <a:t>rasters</a:t>
            </a:r>
            <a:r>
              <a:rPr lang="en-US"/>
              <a:t> for a particular area. </a:t>
            </a:r>
          </a:p>
          <a:p>
            <a:endParaRPr lang="en-US"/>
          </a:p>
          <a:p>
            <a:r>
              <a:rPr lang="en-US"/>
              <a:t>The </a:t>
            </a:r>
            <a:r>
              <a:rPr lang="en-US" err="1"/>
              <a:t>NHDPlus</a:t>
            </a:r>
            <a:r>
              <a:rPr lang="en-US"/>
              <a:t> HR is available at the HU4 extents for CONUS and HU8’s in Alaska.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3D0A14-E77D-49EE-9C0A-241AD8693F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940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/>
              <a:t>As you use the data and identify data improvements users can add them to the USGS’ Markup Application. </a:t>
            </a:r>
          </a:p>
          <a:p>
            <a:pPr marL="158750" indent="0">
              <a:buNone/>
            </a:pPr>
            <a:endParaRPr lang="en-US"/>
          </a:p>
          <a:p>
            <a:pPr marL="158750" indent="0">
              <a:buNone/>
            </a:pPr>
            <a:r>
              <a:rPr lang="en-US"/>
              <a:t>The Markup Application collect suggestions for the NHD, WBD, and </a:t>
            </a:r>
            <a:r>
              <a:rPr lang="en-US" err="1"/>
              <a:t>NHDPlus</a:t>
            </a:r>
            <a:r>
              <a:rPr lang="en-US"/>
              <a:t> HR. These suggestions can be added by the public, external and internal users. These suggestions are then reviewed and incorporated within the datasets. </a:t>
            </a:r>
          </a:p>
          <a:p>
            <a:pPr marL="158750" indent="0">
              <a:buNone/>
            </a:pPr>
            <a:endParaRPr lang="en-US"/>
          </a:p>
          <a:p>
            <a:pPr marL="158750" indent="0">
              <a:buNone/>
            </a:pPr>
            <a:r>
              <a:rPr lang="en-US"/>
              <a:t>The NHD can also be directed edited by data stewards. </a:t>
            </a:r>
          </a:p>
          <a:p>
            <a:pPr marL="158750" indent="0">
              <a:buNone/>
            </a:pPr>
            <a:endParaRPr lang="en-US"/>
          </a:p>
          <a:p>
            <a:pPr marL="158750" indent="0">
              <a:buNone/>
            </a:pPr>
            <a:r>
              <a:rPr lang="en-US"/>
              <a:t>Because the </a:t>
            </a:r>
            <a:r>
              <a:rPr lang="en-US" err="1"/>
              <a:t>NHDPlus</a:t>
            </a:r>
            <a:r>
              <a:rPr lang="en-US"/>
              <a:t> HR is a derived product edits should be provided through the Markup Application. </a:t>
            </a:r>
          </a:p>
          <a:p>
            <a:pPr marL="158750" indent="0">
              <a:buNone/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4513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Thank you for attending today. I hope you have learned the more about the NHD and </a:t>
            </a:r>
            <a:r>
              <a:rPr lang="en-US" err="1"/>
              <a:t>NHDPlus</a:t>
            </a:r>
            <a:r>
              <a:rPr lang="en-US"/>
              <a:t> HR products.</a:t>
            </a:r>
          </a:p>
          <a:p>
            <a:endParaRPr lang="en-US"/>
          </a:p>
          <a:p>
            <a:r>
              <a:rPr lang="en-US"/>
              <a:t>Feel free to submit any questions to nhd@usgs.gov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Also if you would like to learn more about the </a:t>
            </a:r>
            <a:r>
              <a:rPr lang="en-US" err="1"/>
              <a:t>NHDPlus</a:t>
            </a:r>
            <a:r>
              <a:rPr lang="en-US"/>
              <a:t> HR data please attend the </a:t>
            </a:r>
            <a:r>
              <a:rPr lang="en-US" err="1"/>
              <a:t>NHDPlus</a:t>
            </a:r>
            <a:r>
              <a:rPr lang="en-US"/>
              <a:t> HR Workshop next Tuesday August 11th. </a:t>
            </a:r>
          </a:p>
        </p:txBody>
      </p:sp>
    </p:spTree>
    <p:extLst>
      <p:ext uri="{BB962C8B-B14F-4D97-AF65-F5344CB8AC3E}">
        <p14:creationId xmlns:p14="http://schemas.microsoft.com/office/powerpoint/2010/main" val="2032850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3.pd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00800" y="5562600"/>
            <a:ext cx="53848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1" y="6425641"/>
            <a:ext cx="1643529" cy="365125"/>
          </a:xfrm>
        </p:spPr>
        <p:txBody>
          <a:bodyPr/>
          <a:lstStyle>
            <a:lvl1pPr algn="l">
              <a:defRPr sz="1400">
                <a:latin typeface="+mj-lt"/>
              </a:defRPr>
            </a:lvl1pPr>
          </a:lstStyle>
          <a:p>
            <a:fld id="{7B62C237-6A67-4069-8A8E-BB023096F395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4871" y="6425641"/>
            <a:ext cx="3490259" cy="365125"/>
          </a:xfrm>
        </p:spPr>
        <p:txBody>
          <a:bodyPr/>
          <a:lstStyle>
            <a:lvl1pPr algn="r">
              <a:defRPr sz="1400"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76767" y="228600"/>
            <a:ext cx="5647267" cy="4187952"/>
          </a:xfrm>
          <a:prstGeom prst="rect">
            <a:avLst/>
          </a:prstGeom>
          <a:solidFill>
            <a:srgbClr val="006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rgbClr val="006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65851" y="2377440"/>
            <a:ext cx="2743200" cy="2039112"/>
          </a:xfrm>
          <a:prstGeom prst="rect">
            <a:avLst/>
          </a:prstGeom>
          <a:solidFill>
            <a:srgbClr val="5395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6522" y="174813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5400" b="1">
                <a:solidFill>
                  <a:srgbClr val="1C5B2C"/>
                </a:solidFill>
                <a:latin typeface="Times New Roman"/>
              </a:rPr>
              <a:t>+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6767" y="6633441"/>
            <a:ext cx="1747696" cy="12577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14" name="Picture 13" descr="TNM_green_3line_L.pdf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369881" y="5616214"/>
            <a:ext cx="3726119" cy="2349104"/>
          </a:xfrm>
          <a:prstGeom prst="rect">
            <a:avLst/>
          </a:prstGeom>
        </p:spPr>
      </p:pic>
      <p:pic>
        <p:nvPicPr>
          <p:cNvPr id="20" name="Picture 19" descr="white.png"/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284789" y="0"/>
            <a:ext cx="4907212" cy="3771284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160043" y="228600"/>
            <a:ext cx="2743200" cy="2039112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064109" y="2377440"/>
            <a:ext cx="2743200" cy="2039112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160043" y="2377440"/>
            <a:ext cx="2743200" cy="2039112"/>
          </a:xfrm>
          <a:prstGeom prst="rect">
            <a:avLst/>
          </a:prstGeom>
          <a:blipFill rotWithShape="1">
            <a:blip r:embed="rId7">
              <a:alphaModFix amt="73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7496" y="1591733"/>
            <a:ext cx="5384800" cy="2641601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/>
              <a:t>Title</a:t>
            </a:r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88" y="5676900"/>
            <a:ext cx="1587575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199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rgbClr val="006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633" y="134471"/>
            <a:ext cx="10075084" cy="995082"/>
          </a:xfrm>
        </p:spPr>
        <p:txBody>
          <a:bodyPr anchor="b" anchorCtr="0"/>
          <a:lstStyle>
            <a:lvl1pPr>
              <a:defRPr>
                <a:solidFill>
                  <a:srgbClr val="006F4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4"/>
              </a:buClr>
              <a:defRPr/>
            </a:lvl2pPr>
            <a:lvl4pPr>
              <a:buClr>
                <a:schemeClr val="accent4"/>
              </a:buCl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2C237-6A67-4069-8A8E-BB023096F395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3600" b="1">
                <a:solidFill>
                  <a:prstClr val="black">
                    <a:lumMod val="50000"/>
                    <a:lumOff val="50000"/>
                  </a:prstClr>
                </a:solidFill>
                <a:latin typeface="Times New Roman"/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691" y="1129553"/>
            <a:ext cx="10078613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rgbClr val="493A1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05057" y="282574"/>
            <a:ext cx="89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C82C3CAB-5DAE-364E-A5B2-3FA4B22A277F}" type="slidenum">
              <a:rPr lang="en-US" sz="1800" smtClean="0">
                <a:solidFill>
                  <a:prstClr val="white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‹#›</a:t>
            </a:fld>
            <a:endParaRPr lang="en-US" sz="180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3735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664632" y="484093"/>
            <a:ext cx="10075083" cy="111610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006F4B"/>
              </a:buClr>
              <a:buFont typeface="Arial"/>
              <a:buNone/>
              <a:defRPr sz="3600" b="0" i="0" u="none" strike="noStrike" cap="none">
                <a:solidFill>
                  <a:srgbClr val="006F4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664632" y="1981201"/>
            <a:ext cx="10075083" cy="4144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-133350" algn="l" rtl="0">
              <a:spcBef>
                <a:spcPts val="2000"/>
              </a:spcBef>
              <a:buClr>
                <a:srgbClr val="493A13"/>
              </a:buClr>
              <a:buSzPct val="75000"/>
              <a:buFont typeface="Arial"/>
              <a:buChar char="■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142875" algn="l" rtl="0">
              <a:spcBef>
                <a:spcPts val="600"/>
              </a:spcBef>
              <a:buClr>
                <a:schemeClr val="accent4"/>
              </a:buClr>
              <a:buSzPct val="75000"/>
              <a:buFont typeface="Arial"/>
              <a:buChar char="■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142875" algn="l" rtl="0">
              <a:spcBef>
                <a:spcPts val="600"/>
              </a:spcBef>
              <a:buClr>
                <a:srgbClr val="493A13"/>
              </a:buClr>
              <a:buSzPct val="75000"/>
              <a:buFont typeface="Arial"/>
              <a:buChar char="■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142875" algn="l" rtl="0">
              <a:spcBef>
                <a:spcPts val="600"/>
              </a:spcBef>
              <a:buClr>
                <a:schemeClr val="accent4"/>
              </a:buClr>
              <a:buSzPct val="75000"/>
              <a:buFont typeface="Arial"/>
              <a:buChar char="■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142875" algn="l" rtl="0">
              <a:spcBef>
                <a:spcPts val="600"/>
              </a:spcBef>
              <a:buClr>
                <a:srgbClr val="493A13"/>
              </a:buClr>
              <a:buSzPct val="75000"/>
              <a:buFont typeface="Arial"/>
              <a:buChar char="■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9060329" y="6423586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76835" algn="r" rtl="0">
              <a:spcBef>
                <a:spcPts val="220"/>
              </a:spcBef>
              <a:spcAft>
                <a:spcPts val="0"/>
              </a:spcAft>
              <a:buClr>
                <a:schemeClr val="hlink"/>
              </a:buClr>
              <a:buSzPct val="110000"/>
              <a:buFont typeface="Arial"/>
              <a:buChar char="•"/>
              <a:defRPr sz="1100" b="0" i="0" u="none" strike="noStrike" cap="none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223519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1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914400" marR="0" lvl="2" indent="223519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1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371600" marR="0" lvl="3" indent="223519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1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828800" marR="0" lvl="4" indent="22352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1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7B62C237-6A67-4069-8A8E-BB023096F395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268942" y="6423586"/>
            <a:ext cx="816385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76835" algn="l" rtl="0">
              <a:spcBef>
                <a:spcPts val="220"/>
              </a:spcBef>
              <a:spcAft>
                <a:spcPts val="0"/>
              </a:spcAft>
              <a:buClr>
                <a:schemeClr val="hlink"/>
              </a:buClr>
              <a:buSzPct val="110000"/>
              <a:buFont typeface="Arial"/>
              <a:buChar char="•"/>
              <a:defRPr sz="1100" b="0" i="0" u="none" strike="noStrike" cap="none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223519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1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914400" marR="0" lvl="2" indent="223519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1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371600" marR="0" lvl="3" indent="223519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1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828800" marR="0" lvl="4" indent="22352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ct val="11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 lang="en-US"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7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fld id="{633F9217-6B47-4261-AC41-FB5AD475D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214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, Alt.">
  <p:cSld name="1_Title and Content, Alt.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70"/>
          <p:cNvSpPr/>
          <p:nvPr/>
        </p:nvSpPr>
        <p:spPr>
          <a:xfrm>
            <a:off x="10889128" y="282573"/>
            <a:ext cx="914400" cy="1600200"/>
          </a:xfrm>
          <a:prstGeom prst="rect">
            <a:avLst/>
          </a:prstGeom>
          <a:solidFill>
            <a:srgbClr val="006F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78" name="Google Shape;478;p70"/>
          <p:cNvSpPr txBox="1">
            <a:spLocks noGrp="1"/>
          </p:cNvSpPr>
          <p:nvPr>
            <p:ph type="title"/>
          </p:nvPr>
        </p:nvSpPr>
        <p:spPr>
          <a:xfrm>
            <a:off x="664632" y="134469"/>
            <a:ext cx="10075200" cy="9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F4B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6F4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79" name="Google Shape;479;p70"/>
          <p:cNvSpPr txBox="1">
            <a:spLocks noGrp="1"/>
          </p:cNvSpPr>
          <p:nvPr>
            <p:ph type="body" idx="1"/>
          </p:nvPr>
        </p:nvSpPr>
        <p:spPr>
          <a:xfrm>
            <a:off x="664632" y="1981200"/>
            <a:ext cx="10075200" cy="4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2385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493A13"/>
              </a:buClr>
              <a:buSzPts val="1500"/>
              <a:buFont typeface="Arial"/>
              <a:buChar char="■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350"/>
              <a:buFont typeface="Arial"/>
              <a:buChar char="■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93A13"/>
              </a:buClr>
              <a:buSzPts val="1350"/>
              <a:buFont typeface="Arial"/>
              <a:buChar char="■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350"/>
              <a:buFont typeface="Arial"/>
              <a:buChar char="■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93A13"/>
              </a:buClr>
              <a:buSzPts val="1350"/>
              <a:buFont typeface="Arial"/>
              <a:buChar char="■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80" name="Google Shape;480;p70"/>
          <p:cNvSpPr txBox="1">
            <a:spLocks noGrp="1"/>
          </p:cNvSpPr>
          <p:nvPr>
            <p:ph type="dt" idx="10"/>
          </p:nvPr>
        </p:nvSpPr>
        <p:spPr>
          <a:xfrm>
            <a:off x="9060328" y="6423585"/>
            <a:ext cx="284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hlink"/>
              </a:buClr>
              <a:buSzPts val="1210"/>
              <a:buFont typeface="Arial"/>
              <a:buChar char="•"/>
              <a:defRPr sz="1100" b="0" i="0" u="none" strike="noStrike" cap="none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52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52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52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52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81" name="Google Shape;481;p70"/>
          <p:cNvSpPr txBox="1">
            <a:spLocks noGrp="1"/>
          </p:cNvSpPr>
          <p:nvPr>
            <p:ph type="ftr" idx="11"/>
          </p:nvPr>
        </p:nvSpPr>
        <p:spPr>
          <a:xfrm>
            <a:off x="268941" y="6423585"/>
            <a:ext cx="8164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hlink"/>
              </a:buClr>
              <a:buSzPts val="1210"/>
              <a:buFont typeface="Arial"/>
              <a:buChar char="•"/>
              <a:defRPr sz="1100" b="0" i="0" u="none" strike="noStrike" cap="none">
                <a:solidFill>
                  <a:srgbClr val="595959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52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52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52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352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  <a:defRPr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82" name="Google Shape;482;p70"/>
          <p:cNvSpPr txBox="1"/>
          <p:nvPr/>
        </p:nvSpPr>
        <p:spPr>
          <a:xfrm>
            <a:off x="297580" y="228600"/>
            <a:ext cx="348000" cy="11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</a:pPr>
            <a:r>
              <a:rPr lang="en" sz="3600" b="1" i="0" u="none" strike="noStrike" cap="none">
                <a:solidFill>
                  <a:srgbClr val="7F7F7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</a:t>
            </a:r>
            <a:endParaRPr sz="3200"/>
          </a:p>
        </p:txBody>
      </p:sp>
      <p:sp>
        <p:nvSpPr>
          <p:cNvPr id="483" name="Google Shape;483;p70"/>
          <p:cNvSpPr txBox="1">
            <a:spLocks noGrp="1"/>
          </p:cNvSpPr>
          <p:nvPr>
            <p:ph type="body" idx="2"/>
          </p:nvPr>
        </p:nvSpPr>
        <p:spPr>
          <a:xfrm>
            <a:off x="664691" y="1129553"/>
            <a:ext cx="10078800" cy="7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493A13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493A1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93A13"/>
              </a:buClr>
              <a:buSzPts val="75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675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93A13"/>
              </a:buClr>
              <a:buSzPts val="675"/>
              <a:buFont typeface="Arial"/>
              <a:buNone/>
              <a:defRPr sz="9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84" name="Google Shape;484;p70"/>
          <p:cNvSpPr txBox="1"/>
          <p:nvPr/>
        </p:nvSpPr>
        <p:spPr>
          <a:xfrm>
            <a:off x="10905056" y="282573"/>
            <a:ext cx="898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"/>
              <a:buFont typeface="Arial"/>
              <a:buNone/>
            </a:pPr>
            <a:fld id="{00000000-1234-1234-1234-123412341234}" type="slidenum">
              <a:rPr lang="en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50"/>
                <a:buFont typeface="Arial"/>
                <a:buNone/>
              </a:pPr>
              <a:t>‹#›</a:t>
            </a:fld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27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2"/>
            <a:ext cx="7316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 algn="r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4788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df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rgbClr val="006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4633" y="484094"/>
            <a:ext cx="10075084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633" y="1981201"/>
            <a:ext cx="10075084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0329" y="642358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B62C237-6A67-4069-8A8E-BB023096F395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8941" y="6423586"/>
            <a:ext cx="8163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TNM_green_1line_L.pdf"/>
          <p:cNvPicPr>
            <a:picLocks noChangeAspect="1"/>
          </p:cNvPicPr>
          <p:nvPr/>
        </p:nvPicPr>
        <mc:AlternateContent xmlns:mc="http://schemas.openxmlformats.org/markup-compatibility/2006">
          <mc:Choice xmlns="" xmlns:ma="http://schemas.microsoft.com/office/mac/drawingml/2008/main" xmlns:mv="urn:schemas-microsoft-com:mac:vml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1940385" y="6312811"/>
            <a:ext cx="2546774" cy="17855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7581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3600" b="1">
                <a:solidFill>
                  <a:prstClr val="black">
                    <a:lumMod val="50000"/>
                    <a:lumOff val="50000"/>
                  </a:prstClr>
                </a:solidFill>
                <a:latin typeface="Times New Roman"/>
              </a:rPr>
              <a:t>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9129" y="28257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D3DCFC8B-A080-8843-95A7-25512C0D1D12}" type="slidenum">
              <a:rPr lang="en-US" sz="1800" smtClean="0">
                <a:solidFill>
                  <a:srgbClr val="FFFFFF"/>
                </a:solidFill>
                <a:latin typeface="Arial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‹#›</a:t>
            </a:fld>
            <a:endParaRPr lang="en-US" sz="180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59" y="6362936"/>
            <a:ext cx="1070219" cy="318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71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6" r:id="rId4"/>
    <p:sldLayoutId id="2147483677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rgbClr val="006F4B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rgbClr val="493A13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4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rgbClr val="493A13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4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rgbClr val="493A13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dits.nationalmap.gov/markup-app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mail.google.com/mail/?view=cm&amp;fs=1&amp;tf=1&amp;to=nhd@usgs.gov" TargetMode="Externa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593D3C7-8557-4994-A2D8-5583F1B817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Cynthia Ritmiller</a:t>
            </a:r>
          </a:p>
          <a:p>
            <a:r>
              <a:rPr lang="en-US" dirty="0"/>
              <a:t>AWRA Conference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AB2370-3FB6-42CC-8684-A9B345E29E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000">
                <a:solidFill>
                  <a:schemeClr val="bg1"/>
                </a:solidFill>
              </a:rPr>
              <a:t>National Hydrography Dataset versus National Hydrography Dataset Plus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4C5FF5-4912-4857-A732-12424A18F6FB}"/>
              </a:ext>
            </a:extLst>
          </p:cNvPr>
          <p:cNvSpPr/>
          <p:nvPr/>
        </p:nvSpPr>
        <p:spPr>
          <a:xfrm>
            <a:off x="1672727" y="6304401"/>
            <a:ext cx="3139806" cy="45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84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E2547-0468-47C4-B5A0-DDAA8DC8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National Hydrography Dataset (NHD)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14469-C266-412D-B677-58CE10ECA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4632" y="1981200"/>
            <a:ext cx="4299254" cy="4145100"/>
          </a:xfrm>
        </p:spPr>
        <p:txBody>
          <a:bodyPr/>
          <a:lstStyle/>
          <a:p>
            <a:pPr marL="285750" indent="-285750">
              <a:spcBef>
                <a:spcPts val="0"/>
              </a:spcBef>
              <a:buClr>
                <a:srgbClr val="006600"/>
              </a:buClr>
              <a:buSzPct val="72000"/>
              <a:buFont typeface="Noto Sans Symbols"/>
              <a:buChar char="■"/>
            </a:pPr>
            <a:r>
              <a:rPr lang="en-US">
                <a:solidFill>
                  <a:schemeClr val="dk1"/>
                </a:solidFill>
              </a:rPr>
              <a:t>National drainage network of streams and lakes, plus other hydro info, in a GIS format</a:t>
            </a:r>
          </a:p>
          <a:p>
            <a:pPr marL="285750" indent="-285750">
              <a:spcBef>
                <a:spcPts val="1200"/>
              </a:spcBef>
              <a:buClr>
                <a:srgbClr val="006600"/>
              </a:buClr>
              <a:buSzPct val="72000"/>
              <a:buFont typeface="Noto Sans Symbols"/>
              <a:buChar char="■"/>
            </a:pPr>
            <a:r>
              <a:rPr lang="en-US">
                <a:solidFill>
                  <a:schemeClr val="dk1"/>
                </a:solidFill>
              </a:rPr>
              <a:t>Currently 1:24K or better (1:63K – 1:24K in AK)</a:t>
            </a:r>
            <a:endParaRPr lang="en-US">
              <a:solidFill>
                <a:schemeClr val="dk1"/>
              </a:solidFill>
              <a:ea typeface="Tahoma"/>
              <a:cs typeface="Tahoma"/>
            </a:endParaRPr>
          </a:p>
          <a:p>
            <a:pPr marL="285750" indent="-285750">
              <a:spcBef>
                <a:spcPts val="1200"/>
              </a:spcBef>
              <a:buClr>
                <a:srgbClr val="006600"/>
              </a:buClr>
              <a:buSzPct val="72000"/>
              <a:buFont typeface="Noto Sans Symbols"/>
              <a:buChar char="■"/>
            </a:pPr>
            <a:r>
              <a:rPr lang="en-US">
                <a:solidFill>
                  <a:schemeClr val="dk1"/>
                </a:solidFill>
              </a:rPr>
              <a:t>NHD is more than just blue lines on a map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43315-0C62-4DD4-BBA7-792F7CF55D4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/>
              <a:t>Water network for mapping and modeling</a:t>
            </a:r>
          </a:p>
        </p:txBody>
      </p:sp>
      <p:pic>
        <p:nvPicPr>
          <p:cNvPr id="5" name="Google Shape;536;p79" descr="Dillon_Hydro_Square">
            <a:extLst>
              <a:ext uri="{FF2B5EF4-FFF2-40B4-BE49-F238E27FC236}">
                <a16:creationId xmlns:a16="http://schemas.microsoft.com/office/drawing/2014/main" id="{8031F50E-060F-4F9F-88CA-5580C43187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999" t="6030" r="6541" b="5809"/>
          <a:stretch/>
        </p:blipFill>
        <p:spPr>
          <a:xfrm>
            <a:off x="5451763" y="1981200"/>
            <a:ext cx="5154600" cy="396240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292100" dist="139700" dir="2700000" algn="tl" rotWithShape="0">
              <a:srgbClr val="000000">
                <a:alpha val="64709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4347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E2547-0468-47C4-B5A0-DDAA8DC8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National Hydrography Dataset (NHD)</a:t>
            </a:r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9C25595-8379-44E2-88EE-C86CA3D98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4" y="1193284"/>
            <a:ext cx="3349626" cy="259325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5E1D7F41-CBFF-458C-821A-EB18C235C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1193284"/>
            <a:ext cx="3349626" cy="259325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52E88CF-C041-4EDB-9F8D-D7506F76C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2" t="17735" r="34167" b="28261"/>
          <a:stretch/>
        </p:blipFill>
        <p:spPr bwMode="auto">
          <a:xfrm>
            <a:off x="2022474" y="4074870"/>
            <a:ext cx="3349626" cy="214813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E19840F5-4609-4070-863F-3633DC5024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3" t="17970" r="33609" b="26762"/>
          <a:stretch/>
        </p:blipFill>
        <p:spPr bwMode="auto">
          <a:xfrm>
            <a:off x="5975872" y="4074870"/>
            <a:ext cx="3355454" cy="214813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862C536-8AC0-47A2-9CB5-3AA0C4C98BE0}"/>
              </a:ext>
            </a:extLst>
          </p:cNvPr>
          <p:cNvSpPr txBox="1"/>
          <p:nvPr/>
        </p:nvSpPr>
        <p:spPr>
          <a:xfrm>
            <a:off x="2099956" y="1247712"/>
            <a:ext cx="204575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000" b="1">
                <a:solidFill>
                  <a:schemeClr val="bg1">
                    <a:lumMod val="50000"/>
                  </a:schemeClr>
                </a:solidFill>
              </a:rPr>
              <a:t>Flow Direction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308674-44C9-4A75-ADB9-8B71C8CA5857}"/>
              </a:ext>
            </a:extLst>
          </p:cNvPr>
          <p:cNvSpPr txBox="1"/>
          <p:nvPr/>
        </p:nvSpPr>
        <p:spPr>
          <a:xfrm>
            <a:off x="6024304" y="1247713"/>
            <a:ext cx="277531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>
                <a:solidFill>
                  <a:schemeClr val="bg1">
                    <a:lumMod val="50000"/>
                  </a:schemeClr>
                </a:solidFill>
              </a:rPr>
              <a:t>Flow Navigation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368FE8-B3E1-4CD5-BFCE-A9E7095D2C90}"/>
              </a:ext>
            </a:extLst>
          </p:cNvPr>
          <p:cNvSpPr txBox="1"/>
          <p:nvPr/>
        </p:nvSpPr>
        <p:spPr>
          <a:xfrm>
            <a:off x="2067299" y="4101764"/>
            <a:ext cx="1713931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000" b="1" err="1">
                <a:solidFill>
                  <a:schemeClr val="bg1">
                    <a:lumMod val="50000"/>
                  </a:schemeClr>
                </a:solidFill>
              </a:rPr>
              <a:t>Reachcodes</a:t>
            </a:r>
            <a:endParaRPr lang="en-US" sz="20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5F0F3E-9F76-475F-9E84-F3589732B2EE}"/>
              </a:ext>
            </a:extLst>
          </p:cNvPr>
          <p:cNvSpPr txBox="1"/>
          <p:nvPr/>
        </p:nvSpPr>
        <p:spPr>
          <a:xfrm>
            <a:off x="6020696" y="4128658"/>
            <a:ext cx="140936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2000" b="1">
                <a:solidFill>
                  <a:schemeClr val="bg1">
                    <a:lumMod val="50000"/>
                  </a:schemeClr>
                </a:solidFill>
              </a:rPr>
              <a:t>Measures</a:t>
            </a:r>
          </a:p>
        </p:txBody>
      </p:sp>
    </p:spTree>
    <p:extLst>
      <p:ext uri="{BB962C8B-B14F-4D97-AF65-F5344CB8AC3E}">
        <p14:creationId xmlns:p14="http://schemas.microsoft.com/office/powerpoint/2010/main" val="885024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E2547-0468-47C4-B5A0-DDAA8DC8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Hydrography Dataset Plus (</a:t>
            </a:r>
            <a:r>
              <a:rPr lang="en-US" err="1"/>
              <a:t>NHDPlus</a:t>
            </a:r>
            <a:r>
              <a:rPr lang="en-US"/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14469-C266-412D-B677-58CE10ECA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4632" y="1981200"/>
            <a:ext cx="4299254" cy="4145100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Clr>
                <a:srgbClr val="006600"/>
              </a:buClr>
              <a:buSzPct val="100000"/>
            </a:pPr>
            <a:r>
              <a:rPr lang="en">
                <a:solidFill>
                  <a:schemeClr val="dk1"/>
                </a:solidFill>
              </a:rPr>
              <a:t>Incorporates features of the NHD, WBD and 3DEP elevation data to create a networked hydrography framework that incorporates the entire landscape.</a:t>
            </a:r>
          </a:p>
          <a:p>
            <a:pPr marL="342900" indent="-342900">
              <a:spcBef>
                <a:spcPts val="1200"/>
              </a:spcBef>
              <a:buClr>
                <a:srgbClr val="006600"/>
              </a:buClr>
              <a:buSzPct val="100000"/>
            </a:pPr>
            <a:r>
              <a:rPr lang="en">
                <a:solidFill>
                  <a:schemeClr val="dk1"/>
                </a:solidFill>
              </a:rPr>
              <a:t>NHDPlus v2 (Med Res) 1:100k</a:t>
            </a:r>
          </a:p>
          <a:p>
            <a:pPr marL="342900" indent="-342900">
              <a:spcBef>
                <a:spcPts val="1200"/>
              </a:spcBef>
              <a:buClr>
                <a:srgbClr val="006600"/>
              </a:buClr>
              <a:buSzPct val="100000"/>
            </a:pPr>
            <a:r>
              <a:rPr lang="en">
                <a:solidFill>
                  <a:schemeClr val="dk1"/>
                </a:solidFill>
              </a:rPr>
              <a:t>NHDPlus High Res</a:t>
            </a:r>
            <a:r>
              <a:rPr lang="en-US" err="1">
                <a:solidFill>
                  <a:schemeClr val="dk1"/>
                </a:solidFill>
              </a:rPr>
              <a:t>olution</a:t>
            </a:r>
            <a:r>
              <a:rPr lang="en-US">
                <a:solidFill>
                  <a:schemeClr val="dk1"/>
                </a:solidFill>
              </a:rPr>
              <a:t> (</a:t>
            </a:r>
            <a:r>
              <a:rPr lang="en-US" err="1">
                <a:solidFill>
                  <a:schemeClr val="dk1"/>
                </a:solidFill>
              </a:rPr>
              <a:t>NHDPlus</a:t>
            </a:r>
            <a:r>
              <a:rPr lang="en-US">
                <a:solidFill>
                  <a:schemeClr val="dk1"/>
                </a:solidFill>
              </a:rPr>
              <a:t> HR)</a:t>
            </a:r>
            <a:r>
              <a:rPr lang="en">
                <a:solidFill>
                  <a:schemeClr val="dk1"/>
                </a:solidFill>
              </a:rPr>
              <a:t> 1:24k</a:t>
            </a:r>
          </a:p>
        </p:txBody>
      </p:sp>
      <p:grpSp>
        <p:nvGrpSpPr>
          <p:cNvPr id="6" name="Google Shape;550;p81">
            <a:extLst>
              <a:ext uri="{FF2B5EF4-FFF2-40B4-BE49-F238E27FC236}">
                <a16:creationId xmlns:a16="http://schemas.microsoft.com/office/drawing/2014/main" id="{56A69B27-8CB0-436C-91A2-8BCF86C47642}"/>
              </a:ext>
            </a:extLst>
          </p:cNvPr>
          <p:cNvGrpSpPr/>
          <p:nvPr/>
        </p:nvGrpSpPr>
        <p:grpSpPr>
          <a:xfrm>
            <a:off x="5286303" y="1318162"/>
            <a:ext cx="5453529" cy="4714709"/>
            <a:chOff x="1991883" y="4041253"/>
            <a:chExt cx="2885400" cy="2629500"/>
          </a:xfrm>
        </p:grpSpPr>
        <p:pic>
          <p:nvPicPr>
            <p:cNvPr id="7" name="Google Shape;551;p81">
              <a:extLst>
                <a:ext uri="{FF2B5EF4-FFF2-40B4-BE49-F238E27FC236}">
                  <a16:creationId xmlns:a16="http://schemas.microsoft.com/office/drawing/2014/main" id="{89E736F2-68C9-4808-BC12-E57E0A93CD1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991883" y="4041253"/>
              <a:ext cx="2885400" cy="2629500"/>
            </a:xfrm>
            <a:prstGeom prst="roundRect">
              <a:avLst>
                <a:gd name="adj" fmla="val 8594"/>
              </a:avLst>
            </a:prstGeom>
            <a:solidFill>
              <a:srgbClr val="ECECEC"/>
            </a:solidFill>
            <a:ln>
              <a:noFill/>
            </a:ln>
            <a:effectLst>
              <a:reflection stA="38000" endPos="28000" dist="5000" dir="5400000" fadeDir="5400012" sy="-100000" algn="bl" rotWithShape="0"/>
            </a:effectLst>
          </p:spPr>
        </p:pic>
        <p:sp>
          <p:nvSpPr>
            <p:cNvPr id="8" name="Google Shape;552;p81">
              <a:extLst>
                <a:ext uri="{FF2B5EF4-FFF2-40B4-BE49-F238E27FC236}">
                  <a16:creationId xmlns:a16="http://schemas.microsoft.com/office/drawing/2014/main" id="{886454B8-FBC4-40B2-8CF7-AC40DD61086E}"/>
                </a:ext>
              </a:extLst>
            </p:cNvPr>
            <p:cNvSpPr txBox="1"/>
            <p:nvPr/>
          </p:nvSpPr>
          <p:spPr>
            <a:xfrm>
              <a:off x="2189350" y="4262063"/>
              <a:ext cx="473400" cy="2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4B70FC"/>
                </a:buClr>
                <a:buSzPts val="600"/>
                <a:buNone/>
              </a:pPr>
              <a:r>
                <a:rPr lang="en" sz="2400" b="1">
                  <a:solidFill>
                    <a:srgbClr val="609BFC"/>
                  </a:solidFill>
                  <a:latin typeface="Calibri"/>
                  <a:ea typeface="Calibri"/>
                  <a:cs typeface="Calibri"/>
                  <a:sym typeface="Calibri"/>
                </a:rPr>
                <a:t>NHD</a:t>
              </a:r>
              <a:endParaRPr/>
            </a:p>
          </p:txBody>
        </p:sp>
        <p:sp>
          <p:nvSpPr>
            <p:cNvPr id="9" name="Google Shape;553;p81">
              <a:extLst>
                <a:ext uri="{FF2B5EF4-FFF2-40B4-BE49-F238E27FC236}">
                  <a16:creationId xmlns:a16="http://schemas.microsoft.com/office/drawing/2014/main" id="{3BB636E9-55E7-4AEA-B91F-5DF5F2E72793}"/>
                </a:ext>
              </a:extLst>
            </p:cNvPr>
            <p:cNvSpPr txBox="1"/>
            <p:nvPr/>
          </p:nvSpPr>
          <p:spPr>
            <a:xfrm>
              <a:off x="2157287" y="5631252"/>
              <a:ext cx="537600" cy="29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600"/>
                <a:buNone/>
              </a:pPr>
              <a:r>
                <a:rPr lang="en" sz="2400" b="1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WBD</a:t>
              </a:r>
              <a:endParaRPr/>
            </a:p>
          </p:txBody>
        </p:sp>
        <p:sp>
          <p:nvSpPr>
            <p:cNvPr id="10" name="Google Shape;554;p81">
              <a:extLst>
                <a:ext uri="{FF2B5EF4-FFF2-40B4-BE49-F238E27FC236}">
                  <a16:creationId xmlns:a16="http://schemas.microsoft.com/office/drawing/2014/main" id="{132893DF-8EFA-41F3-843A-9E8F8BC7EE77}"/>
                </a:ext>
              </a:extLst>
            </p:cNvPr>
            <p:cNvSpPr txBox="1"/>
            <p:nvPr/>
          </p:nvSpPr>
          <p:spPr>
            <a:xfrm>
              <a:off x="3673269" y="6189178"/>
              <a:ext cx="632100" cy="27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rgbClr val="D8D8D8"/>
                </a:buClr>
                <a:buSzPts val="600"/>
                <a:buNone/>
              </a:pPr>
              <a:r>
                <a:rPr lang="en" sz="2400" b="1">
                  <a:solidFill>
                    <a:srgbClr val="D8D8D8"/>
                  </a:solidFill>
                  <a:latin typeface="Calibri"/>
                  <a:ea typeface="Calibri"/>
                  <a:cs typeface="Calibri"/>
                  <a:sym typeface="Calibri"/>
                </a:rPr>
                <a:t>3DEP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9282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83C4C-C58B-4FE9-BFE3-EFCE90192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632" y="134469"/>
            <a:ext cx="10557550" cy="995100"/>
          </a:xfrm>
        </p:spPr>
        <p:txBody>
          <a:bodyPr/>
          <a:lstStyle/>
          <a:p>
            <a:r>
              <a:rPr lang="en"/>
              <a:t>NHDPlus Value Added Attributes(NHDPlus VAAs)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EE298-0392-491C-A383-42E6D97D094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">
                <a:solidFill>
                  <a:schemeClr val="dk1"/>
                </a:solidFill>
                <a:latin typeface="+mj-lt"/>
                <a:ea typeface="Tahoma"/>
                <a:cs typeface="Tahoma"/>
              </a:rPr>
              <a:t>Analysis NHDPlus VAA’s</a:t>
            </a:r>
            <a:r>
              <a:rPr lang="en-US">
                <a:solidFill>
                  <a:schemeClr val="dk1"/>
                </a:solidFill>
                <a:latin typeface="+mj-lt"/>
                <a:ea typeface="Tahoma"/>
                <a:cs typeface="Tahoma"/>
              </a:rPr>
              <a:t>              </a:t>
            </a:r>
            <a:r>
              <a:rPr lang="en">
                <a:solidFill>
                  <a:schemeClr val="dk1"/>
                </a:solidFill>
                <a:latin typeface="+mj-lt"/>
                <a:ea typeface="Tahoma"/>
                <a:cs typeface="Tahoma"/>
              </a:rPr>
              <a:t>Navigation NHDPlus VAAs</a:t>
            </a:r>
            <a:endParaRPr lang="en-US">
              <a:solidFill>
                <a:schemeClr val="dk1"/>
              </a:solidFill>
              <a:latin typeface="+mj-lt"/>
              <a:ea typeface="Tahoma"/>
              <a:cs typeface="Tahoma"/>
            </a:endParaRPr>
          </a:p>
          <a:p>
            <a:endParaRPr lang="en-US">
              <a:latin typeface="+mj-lt"/>
            </a:endParaRPr>
          </a:p>
        </p:txBody>
      </p:sp>
      <p:sp>
        <p:nvSpPr>
          <p:cNvPr id="5" name="Google Shape;620;p86">
            <a:extLst>
              <a:ext uri="{FF2B5EF4-FFF2-40B4-BE49-F238E27FC236}">
                <a16:creationId xmlns:a16="http://schemas.microsoft.com/office/drawing/2014/main" id="{AFBD52D3-1D91-4345-9D7F-3EF97A2099E7}"/>
              </a:ext>
            </a:extLst>
          </p:cNvPr>
          <p:cNvSpPr txBox="1">
            <a:spLocks/>
          </p:cNvSpPr>
          <p:nvPr/>
        </p:nvSpPr>
        <p:spPr>
          <a:xfrm>
            <a:off x="1081625" y="1843145"/>
            <a:ext cx="3423890" cy="146731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marR="0" lvl="0" indent="-32385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493A13"/>
              </a:buClr>
              <a:buSzPts val="1500"/>
              <a:buFont typeface="Arial"/>
              <a:buChar char="■"/>
              <a:defRPr sz="20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350"/>
              <a:buFont typeface="Arial"/>
              <a:buChar char="■"/>
              <a:defRPr sz="18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93A13"/>
              </a:buClr>
              <a:buSzPts val="1350"/>
              <a:buFont typeface="Arial"/>
              <a:buChar char="■"/>
              <a:defRPr sz="18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350"/>
              <a:buFont typeface="Arial"/>
              <a:buChar char="■"/>
              <a:defRPr sz="18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93A13"/>
              </a:buClr>
              <a:buSzPts val="1350"/>
              <a:buFont typeface="Arial"/>
              <a:buChar char="■"/>
              <a:defRPr sz="18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-342900" fontAlgn="auto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tx1"/>
                </a:solidFill>
                <a:latin typeface="+mj-lt"/>
              </a:rPr>
              <a:t>StreamOrder</a:t>
            </a:r>
            <a:endParaRPr lang="en-US" sz="1600">
              <a:solidFill>
                <a:schemeClr val="tx1"/>
              </a:solidFill>
              <a:latin typeface="+mj-lt"/>
            </a:endParaRPr>
          </a:p>
          <a:p>
            <a:pPr indent="-342900" fontAlgn="auto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tx1"/>
                </a:solidFill>
                <a:latin typeface="+mj-lt"/>
              </a:rPr>
              <a:t>StreamCalculator</a:t>
            </a:r>
            <a:endParaRPr lang="en-US" sz="1600">
              <a:solidFill>
                <a:schemeClr val="tx1"/>
              </a:solidFill>
              <a:latin typeface="+mj-lt"/>
            </a:endParaRPr>
          </a:p>
          <a:p>
            <a:pPr indent="-342900" fontAlgn="auto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tx1"/>
                </a:solidFill>
                <a:latin typeface="+mj-lt"/>
              </a:rPr>
              <a:t>ArbolateSum</a:t>
            </a:r>
            <a:endParaRPr lang="en-US" sz="1600">
              <a:solidFill>
                <a:schemeClr val="tx1"/>
              </a:solidFill>
              <a:latin typeface="+mj-lt"/>
            </a:endParaRPr>
          </a:p>
          <a:p>
            <a:pPr indent="-342900" fontAlgn="auto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tx1"/>
                </a:solidFill>
                <a:latin typeface="+mj-lt"/>
              </a:rPr>
              <a:t>ReturnDivergence</a:t>
            </a:r>
            <a:endParaRPr lang="en-US" sz="1600">
              <a:solidFill>
                <a:schemeClr val="tx1"/>
              </a:solidFill>
              <a:latin typeface="+mj-lt"/>
            </a:endParaRPr>
          </a:p>
          <a:p>
            <a:pPr indent="-342900" fontAlgn="auto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tx1"/>
                </a:solidFill>
                <a:latin typeface="+mj-lt"/>
              </a:rPr>
              <a:t>PathLength</a:t>
            </a:r>
            <a:endParaRPr lang="en-US" sz="16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Google Shape;621;p86">
            <a:extLst>
              <a:ext uri="{FF2B5EF4-FFF2-40B4-BE49-F238E27FC236}">
                <a16:creationId xmlns:a16="http://schemas.microsoft.com/office/drawing/2014/main" id="{3966142F-4810-4B59-A09F-F24BF28CC00F}"/>
              </a:ext>
            </a:extLst>
          </p:cNvPr>
          <p:cNvSpPr txBox="1">
            <a:spLocks/>
          </p:cNvSpPr>
          <p:nvPr/>
        </p:nvSpPr>
        <p:spPr>
          <a:xfrm>
            <a:off x="4080774" y="1915081"/>
            <a:ext cx="3116057" cy="13234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marR="0" lvl="0" indent="-32385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493A13"/>
              </a:buClr>
              <a:buSzPts val="1500"/>
              <a:buFont typeface="Arial"/>
              <a:buChar char="■"/>
              <a:defRPr sz="20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350"/>
              <a:buFont typeface="Arial"/>
              <a:buChar char="■"/>
              <a:defRPr sz="18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93A13"/>
              </a:buClr>
              <a:buSzPts val="1350"/>
              <a:buFont typeface="Arial"/>
              <a:buChar char="■"/>
              <a:defRPr sz="18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350"/>
              <a:buFont typeface="Arial"/>
              <a:buChar char="■"/>
              <a:defRPr sz="18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93A13"/>
              </a:buClr>
              <a:buSzPts val="1350"/>
              <a:buFont typeface="Arial"/>
              <a:buChar char="■"/>
              <a:defRPr sz="18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-342900" fontAlgn="auto">
              <a:spcBef>
                <a:spcPts val="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dk1"/>
                </a:solidFill>
                <a:latin typeface="+mj-lt"/>
              </a:rPr>
              <a:t>FromNode</a:t>
            </a:r>
            <a:r>
              <a:rPr lang="en-US" sz="1600">
                <a:solidFill>
                  <a:schemeClr val="dk1"/>
                </a:solidFill>
                <a:latin typeface="+mj-lt"/>
              </a:rPr>
              <a:t>/</a:t>
            </a:r>
            <a:r>
              <a:rPr lang="en-US" sz="1600" err="1">
                <a:solidFill>
                  <a:schemeClr val="dk1"/>
                </a:solidFill>
                <a:latin typeface="+mj-lt"/>
              </a:rPr>
              <a:t>ToNode</a:t>
            </a:r>
            <a:endParaRPr lang="en-US" sz="1600">
              <a:solidFill>
                <a:schemeClr val="dk1"/>
              </a:solidFill>
              <a:latin typeface="+mj-lt"/>
            </a:endParaRPr>
          </a:p>
          <a:p>
            <a:pPr indent="-342900" fontAlgn="auto">
              <a:spcBef>
                <a:spcPts val="0"/>
              </a:spcBef>
              <a:buClr>
                <a:schemeClr val="dk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dk1"/>
                </a:solidFill>
                <a:latin typeface="+mj-lt"/>
              </a:rPr>
              <a:t>Hydroseq</a:t>
            </a:r>
            <a:endParaRPr lang="en-US" sz="1600">
              <a:solidFill>
                <a:schemeClr val="dk1"/>
              </a:solidFill>
              <a:latin typeface="+mj-lt"/>
            </a:endParaRPr>
          </a:p>
          <a:p>
            <a:pPr indent="-342900" fontAlgn="auto">
              <a:spcBef>
                <a:spcPts val="0"/>
              </a:spcBef>
              <a:buClr>
                <a:schemeClr val="dk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dk1"/>
                </a:solidFill>
                <a:latin typeface="+mj-lt"/>
              </a:rPr>
              <a:t>LevelPathID</a:t>
            </a:r>
            <a:endParaRPr lang="en-US" sz="1600">
              <a:solidFill>
                <a:schemeClr val="dk1"/>
              </a:solidFill>
              <a:latin typeface="+mj-lt"/>
            </a:endParaRPr>
          </a:p>
          <a:p>
            <a:pPr indent="-342900" fontAlgn="auto">
              <a:spcBef>
                <a:spcPts val="0"/>
              </a:spcBef>
              <a:buClr>
                <a:schemeClr val="dk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dk1"/>
                </a:solidFill>
                <a:latin typeface="+mj-lt"/>
              </a:rPr>
              <a:t>TerminalPathID</a:t>
            </a:r>
            <a:endParaRPr lang="en-US" sz="1600">
              <a:solidFill>
                <a:schemeClr val="dk1"/>
              </a:solidFill>
              <a:latin typeface="+mj-lt"/>
            </a:endParaRPr>
          </a:p>
          <a:p>
            <a:pPr indent="-342900" fontAlgn="auto">
              <a:spcBef>
                <a:spcPts val="0"/>
              </a:spcBef>
              <a:buClr>
                <a:schemeClr val="dk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dk1"/>
                </a:solidFill>
                <a:latin typeface="+mj-lt"/>
              </a:rPr>
              <a:t>StreamLevel</a:t>
            </a:r>
            <a:endParaRPr lang="en-US" sz="1600">
              <a:solidFill>
                <a:schemeClr val="dk1"/>
              </a:solidFill>
              <a:latin typeface="+mj-lt"/>
            </a:endParaRPr>
          </a:p>
          <a:p>
            <a:pPr marL="285750" indent="-285750" fontAlgn="auto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</a:pPr>
            <a:endParaRPr lang="en-US" sz="1600">
              <a:solidFill>
                <a:schemeClr val="dk1"/>
              </a:solidFill>
              <a:latin typeface="+mj-lt"/>
            </a:endParaRPr>
          </a:p>
          <a:p>
            <a:pPr marL="285750" indent="-285750" fontAlgn="auto">
              <a:spcBef>
                <a:spcPts val="0"/>
              </a:spcBef>
              <a:buSzPct val="100000"/>
              <a:buFont typeface="Wingdings" panose="05000000000000000000" pitchFamily="2" charset="2"/>
              <a:buChar char="§"/>
            </a:pPr>
            <a:endParaRPr lang="en-US" sz="1600">
              <a:latin typeface="+mj-lt"/>
            </a:endParaRPr>
          </a:p>
        </p:txBody>
      </p:sp>
      <p:sp>
        <p:nvSpPr>
          <p:cNvPr id="7" name="Google Shape;622;p86">
            <a:extLst>
              <a:ext uri="{FF2B5EF4-FFF2-40B4-BE49-F238E27FC236}">
                <a16:creationId xmlns:a16="http://schemas.microsoft.com/office/drawing/2014/main" id="{7BF92B96-825B-4D24-A5DB-13909BDD70B3}"/>
              </a:ext>
            </a:extLst>
          </p:cNvPr>
          <p:cNvSpPr txBox="1">
            <a:spLocks/>
          </p:cNvSpPr>
          <p:nvPr/>
        </p:nvSpPr>
        <p:spPr>
          <a:xfrm>
            <a:off x="5944050" y="1941714"/>
            <a:ext cx="2429341" cy="135007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457200" marR="0" lvl="0" indent="-32385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493A13"/>
              </a:buClr>
              <a:buSzPts val="1500"/>
              <a:buFont typeface="Arial"/>
              <a:buChar char="■"/>
              <a:defRPr sz="20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350"/>
              <a:buFont typeface="Arial"/>
              <a:buChar char="■"/>
              <a:defRPr sz="18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93A13"/>
              </a:buClr>
              <a:buSzPts val="1350"/>
              <a:buFont typeface="Arial"/>
              <a:buChar char="■"/>
              <a:defRPr sz="18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350"/>
              <a:buFont typeface="Arial"/>
              <a:buChar char="■"/>
              <a:defRPr sz="18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93A13"/>
              </a:buClr>
              <a:buSzPts val="1350"/>
              <a:buFont typeface="Arial"/>
              <a:buChar char="■"/>
              <a:defRPr sz="1800" b="0" i="0" u="none" strike="noStrike" kern="1200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kern="12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lvl="1" indent="-342900" fontAlgn="auto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400">
                <a:solidFill>
                  <a:schemeClr val="dk1"/>
                </a:solidFill>
                <a:latin typeface="+mj-lt"/>
              </a:rPr>
              <a:t>Divergence</a:t>
            </a:r>
          </a:p>
          <a:p>
            <a:pPr lvl="1" indent="-342900" fontAlgn="auto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400" err="1">
                <a:solidFill>
                  <a:schemeClr val="dk1"/>
                </a:solidFill>
                <a:latin typeface="+mj-lt"/>
              </a:rPr>
              <a:t>StartFlag</a:t>
            </a:r>
            <a:endParaRPr lang="en-US" sz="1400">
              <a:solidFill>
                <a:schemeClr val="dk1"/>
              </a:solidFill>
              <a:latin typeface="+mj-lt"/>
            </a:endParaRPr>
          </a:p>
          <a:p>
            <a:pPr lvl="1" indent="-342900" fontAlgn="auto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400" err="1">
                <a:solidFill>
                  <a:schemeClr val="dk1"/>
                </a:solidFill>
                <a:latin typeface="+mj-lt"/>
              </a:rPr>
              <a:t>TerminalFlag</a:t>
            </a:r>
            <a:endParaRPr lang="en-US" sz="1400">
              <a:solidFill>
                <a:schemeClr val="dk1"/>
              </a:solidFill>
              <a:latin typeface="+mj-lt"/>
            </a:endParaRPr>
          </a:p>
          <a:p>
            <a:pPr lvl="1" indent="-342900" fontAlgn="auto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400" err="1">
                <a:solidFill>
                  <a:schemeClr val="dk1"/>
                </a:solidFill>
                <a:latin typeface="+mj-lt"/>
              </a:rPr>
              <a:t>VPUIn</a:t>
            </a:r>
            <a:r>
              <a:rPr lang="en-US" sz="1400">
                <a:solidFill>
                  <a:schemeClr val="dk1"/>
                </a:solidFill>
                <a:latin typeface="+mj-lt"/>
              </a:rPr>
              <a:t>/</a:t>
            </a:r>
            <a:r>
              <a:rPr lang="en-US" sz="1400" err="1">
                <a:solidFill>
                  <a:schemeClr val="dk1"/>
                </a:solidFill>
                <a:latin typeface="+mj-lt"/>
              </a:rPr>
              <a:t>VPUOut</a:t>
            </a:r>
            <a:endParaRPr lang="en-US" sz="1400">
              <a:solidFill>
                <a:schemeClr val="dk1"/>
              </a:solidFill>
              <a:latin typeface="+mj-lt"/>
            </a:endParaRPr>
          </a:p>
          <a:p>
            <a:pPr lvl="1" indent="-342900" fontAlgn="auto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400" err="1">
                <a:solidFill>
                  <a:schemeClr val="dk1"/>
                </a:solidFill>
                <a:latin typeface="+mj-lt"/>
              </a:rPr>
              <a:t>UpLevelPathID</a:t>
            </a:r>
            <a:endParaRPr lang="en-US" sz="1400">
              <a:solidFill>
                <a:schemeClr val="dk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7EB243-3E08-4A35-83CE-D83D46AE6178}"/>
              </a:ext>
            </a:extLst>
          </p:cNvPr>
          <p:cNvSpPr txBox="1"/>
          <p:nvPr/>
        </p:nvSpPr>
        <p:spPr>
          <a:xfrm>
            <a:off x="1318159" y="3440875"/>
            <a:ext cx="9576062" cy="2114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381000">
              <a:lnSpc>
                <a:spcPct val="114999"/>
              </a:lnSpc>
              <a:buClr>
                <a:srgbClr val="006600"/>
              </a:buClr>
              <a:buSzPct val="100000"/>
              <a:buFont typeface="Noto Sans Symbols,Sans-Serif"/>
              <a:buChar char="■"/>
            </a:pPr>
            <a:r>
              <a:rPr lang="en" sz="1800">
                <a:solidFill>
                  <a:srgbClr val="333333"/>
                </a:solidFill>
                <a:latin typeface="+mj-lt"/>
              </a:rPr>
              <a:t>The result of building NHDPlus HR is a set of value added geospatial layers and hundreds of attributes.</a:t>
            </a:r>
            <a:endParaRPr lang="en-US" sz="1800">
              <a:latin typeface="+mj-lt"/>
            </a:endParaRPr>
          </a:p>
          <a:p>
            <a:pPr marL="457200" indent="-381000">
              <a:lnSpc>
                <a:spcPct val="114999"/>
              </a:lnSpc>
              <a:spcBef>
                <a:spcPts val="1800"/>
              </a:spcBef>
              <a:buClr>
                <a:srgbClr val="006600"/>
              </a:buClr>
              <a:buSzPct val="100000"/>
              <a:buFont typeface="Noto Sans Symbols,Sans-Serif"/>
              <a:buChar char="■"/>
            </a:pPr>
            <a:r>
              <a:rPr lang="en" sz="1800">
                <a:solidFill>
                  <a:srgbClr val="333333"/>
                </a:solidFill>
                <a:latin typeface="+mj-lt"/>
              </a:rPr>
              <a:t>Many of the attributes are computed from the analysis of the NHD network.</a:t>
            </a:r>
            <a:endParaRPr lang="en-US" sz="1800">
              <a:latin typeface="+mj-lt"/>
            </a:endParaRPr>
          </a:p>
          <a:p>
            <a:pPr marL="457200" indent="-381000">
              <a:lnSpc>
                <a:spcPct val="114999"/>
              </a:lnSpc>
              <a:spcBef>
                <a:spcPts val="1800"/>
              </a:spcBef>
              <a:buClr>
                <a:srgbClr val="006600"/>
              </a:buClr>
              <a:buSzPct val="100000"/>
              <a:buFont typeface="Noto Sans Symbols,Sans-Serif"/>
              <a:buChar char="■"/>
            </a:pPr>
            <a:r>
              <a:rPr lang="en" sz="1800">
                <a:solidFill>
                  <a:srgbClr val="333333"/>
                </a:solidFill>
                <a:latin typeface="+mj-lt"/>
              </a:rPr>
              <a:t>These attributes are designed to make the NHD network more powerful and easier to use.</a:t>
            </a:r>
            <a:endParaRPr lang="en-US" sz="1800"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7F6BB2-F997-4E9F-B4EF-F15CD2C057B5}"/>
              </a:ext>
            </a:extLst>
          </p:cNvPr>
          <p:cNvSpPr/>
          <p:nvPr/>
        </p:nvSpPr>
        <p:spPr>
          <a:xfrm>
            <a:off x="8218559" y="1974116"/>
            <a:ext cx="24293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342900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dk1"/>
                </a:solidFill>
                <a:latin typeface="+mj-lt"/>
              </a:rPr>
              <a:t>UpHydroSeq</a:t>
            </a:r>
            <a:endParaRPr lang="en-US" sz="1600">
              <a:solidFill>
                <a:schemeClr val="dk1"/>
              </a:solidFill>
              <a:latin typeface="+mj-lt"/>
            </a:endParaRPr>
          </a:p>
          <a:p>
            <a:pPr marL="457200" indent="-342900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dk1"/>
                </a:solidFill>
                <a:latin typeface="+mj-lt"/>
              </a:rPr>
              <a:t>DnStreamLevel</a:t>
            </a:r>
            <a:endParaRPr lang="en-US" sz="1600">
              <a:solidFill>
                <a:schemeClr val="dk1"/>
              </a:solidFill>
              <a:latin typeface="+mj-lt"/>
            </a:endParaRPr>
          </a:p>
          <a:p>
            <a:pPr marL="457200" indent="-342900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dk1"/>
                </a:solidFill>
                <a:latin typeface="+mj-lt"/>
              </a:rPr>
              <a:t>DnLevelPathID</a:t>
            </a:r>
            <a:endParaRPr lang="en-US" sz="1600">
              <a:solidFill>
                <a:schemeClr val="dk1"/>
              </a:solidFill>
              <a:latin typeface="+mj-lt"/>
            </a:endParaRPr>
          </a:p>
          <a:p>
            <a:pPr marL="457200" indent="-342900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dk1"/>
                </a:solidFill>
                <a:latin typeface="+mj-lt"/>
              </a:rPr>
              <a:t>DnMinorHydroseq</a:t>
            </a:r>
            <a:endParaRPr lang="en-US" sz="1600">
              <a:solidFill>
                <a:schemeClr val="dk1"/>
              </a:solidFill>
              <a:latin typeface="+mj-lt"/>
            </a:endParaRPr>
          </a:p>
          <a:p>
            <a:pPr marL="457200" indent="-342900">
              <a:spcBef>
                <a:spcPts val="0"/>
              </a:spcBef>
              <a:buClr>
                <a:schemeClr val="dk1"/>
              </a:buClr>
              <a:buSzPts val="1800"/>
              <a:buFont typeface="Wingdings" panose="05000000000000000000" pitchFamily="2" charset="2"/>
              <a:buChar char="§"/>
            </a:pPr>
            <a:r>
              <a:rPr lang="en-US" sz="1600" err="1">
                <a:solidFill>
                  <a:schemeClr val="dk1"/>
                </a:solidFill>
                <a:latin typeface="+mj-lt"/>
              </a:rPr>
              <a:t>DnDrainCount</a:t>
            </a:r>
            <a:endParaRPr lang="en-US" sz="16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4893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00B01-A56E-499E-8DE9-3064A12A7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>
                <a:solidFill>
                  <a:srgbClr val="1C5B2C"/>
                </a:solidFill>
              </a:rPr>
              <a:t>NHDPlus Raster Data</a:t>
            </a:r>
            <a:endParaRPr lang="en-US"/>
          </a:p>
        </p:txBody>
      </p:sp>
      <p:pic>
        <p:nvPicPr>
          <p:cNvPr id="5" name="Google Shape;630;p87" descr="NHDPlus_HR_0205_fdr.png">
            <a:extLst>
              <a:ext uri="{FF2B5EF4-FFF2-40B4-BE49-F238E27FC236}">
                <a16:creationId xmlns:a16="http://schemas.microsoft.com/office/drawing/2014/main" id="{49D5011C-DE17-4AD2-A6FF-C1917A7C32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7006" y="1446711"/>
            <a:ext cx="5480314" cy="4292562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Google Shape;631;p87">
            <a:extLst>
              <a:ext uri="{FF2B5EF4-FFF2-40B4-BE49-F238E27FC236}">
                <a16:creationId xmlns:a16="http://schemas.microsoft.com/office/drawing/2014/main" id="{9A11E7FA-C37D-4EFF-8CD8-FFAEA4ACC27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2758" y="1129569"/>
            <a:ext cx="3031736" cy="492684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714556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44E46-981B-483F-AD75-E63F5C2E2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/>
              <a:t>NHDPlus Rasters (cont.)</a:t>
            </a:r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25D383E-19E5-4593-87DA-8EC91034CB54}"/>
              </a:ext>
            </a:extLst>
          </p:cNvPr>
          <p:cNvGrpSpPr/>
          <p:nvPr/>
        </p:nvGrpSpPr>
        <p:grpSpPr>
          <a:xfrm>
            <a:off x="5017974" y="1077627"/>
            <a:ext cx="2437099" cy="2458661"/>
            <a:chOff x="4844248" y="1157222"/>
            <a:chExt cx="2091944" cy="2265175"/>
          </a:xfrm>
        </p:grpSpPr>
        <p:pic>
          <p:nvPicPr>
            <p:cNvPr id="9" name="Google Shape;669;p89">
              <a:extLst>
                <a:ext uri="{FF2B5EF4-FFF2-40B4-BE49-F238E27FC236}">
                  <a16:creationId xmlns:a16="http://schemas.microsoft.com/office/drawing/2014/main" id="{F304B1B5-E670-46E8-AB6D-5F8A765D14F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44248" y="1525342"/>
              <a:ext cx="1723630" cy="1897055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2" name="Google Shape;673;p89">
              <a:extLst>
                <a:ext uri="{FF2B5EF4-FFF2-40B4-BE49-F238E27FC236}">
                  <a16:creationId xmlns:a16="http://schemas.microsoft.com/office/drawing/2014/main" id="{4326AD69-0C92-4540-A62F-4044D252E46F}"/>
                </a:ext>
              </a:extLst>
            </p:cNvPr>
            <p:cNvSpPr txBox="1"/>
            <p:nvPr/>
          </p:nvSpPr>
          <p:spPr>
            <a:xfrm>
              <a:off x="4887792" y="1157222"/>
              <a:ext cx="2048400" cy="69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latin typeface="+mj-lt"/>
                  <a:ea typeface="Calibri"/>
                  <a:cs typeface="Calibri"/>
                  <a:sym typeface="Calibri"/>
                </a:rPr>
                <a:t>elev_cm.tif</a:t>
              </a:r>
              <a:endParaRPr sz="1600" b="1">
                <a:latin typeface="+mj-l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1B2332A-D2FF-48F0-9579-B4063D10ABDB}"/>
              </a:ext>
            </a:extLst>
          </p:cNvPr>
          <p:cNvGrpSpPr/>
          <p:nvPr/>
        </p:nvGrpSpPr>
        <p:grpSpPr>
          <a:xfrm>
            <a:off x="7032344" y="1061947"/>
            <a:ext cx="2169382" cy="2464031"/>
            <a:chOff x="6573593" y="1152068"/>
            <a:chExt cx="1862143" cy="2270122"/>
          </a:xfrm>
        </p:grpSpPr>
        <p:pic>
          <p:nvPicPr>
            <p:cNvPr id="13" name="Google Shape;675;p89">
              <a:extLst>
                <a:ext uri="{FF2B5EF4-FFF2-40B4-BE49-F238E27FC236}">
                  <a16:creationId xmlns:a16="http://schemas.microsoft.com/office/drawing/2014/main" id="{ECC1E962-F2C6-4096-B1B4-B912CFB2233C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573593" y="1526827"/>
              <a:ext cx="1799133" cy="1895363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4" name="Google Shape;676;p89">
              <a:extLst>
                <a:ext uri="{FF2B5EF4-FFF2-40B4-BE49-F238E27FC236}">
                  <a16:creationId xmlns:a16="http://schemas.microsoft.com/office/drawing/2014/main" id="{DB3352FF-92BE-4C93-84AA-984CC3EC9398}"/>
                </a:ext>
              </a:extLst>
            </p:cNvPr>
            <p:cNvSpPr txBox="1"/>
            <p:nvPr/>
          </p:nvSpPr>
          <p:spPr>
            <a:xfrm>
              <a:off x="6636578" y="1152068"/>
              <a:ext cx="1799158" cy="5133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latin typeface="+mj-lt"/>
                  <a:ea typeface="Calibri"/>
                  <a:cs typeface="Calibri"/>
                  <a:sym typeface="Calibri"/>
                </a:rPr>
                <a:t>fac.tif</a:t>
              </a:r>
              <a:endParaRPr sz="1600" b="1">
                <a:latin typeface="+mj-l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1AB2EA2-77DD-47B9-81F0-14608FADB969}"/>
              </a:ext>
            </a:extLst>
          </p:cNvPr>
          <p:cNvGrpSpPr/>
          <p:nvPr/>
        </p:nvGrpSpPr>
        <p:grpSpPr>
          <a:xfrm>
            <a:off x="3004693" y="3666662"/>
            <a:ext cx="2093491" cy="2416311"/>
            <a:chOff x="3031967" y="3888262"/>
            <a:chExt cx="1797000" cy="2226158"/>
          </a:xfrm>
        </p:grpSpPr>
        <p:pic>
          <p:nvPicPr>
            <p:cNvPr id="7" name="Google Shape;667;p89">
              <a:extLst>
                <a:ext uri="{FF2B5EF4-FFF2-40B4-BE49-F238E27FC236}">
                  <a16:creationId xmlns:a16="http://schemas.microsoft.com/office/drawing/2014/main" id="{D0320F60-D10E-437E-B354-F3E9EDB48A54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046883" y="4221072"/>
              <a:ext cx="1745375" cy="1893348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5" name="Google Shape;677;p89">
              <a:extLst>
                <a:ext uri="{FF2B5EF4-FFF2-40B4-BE49-F238E27FC236}">
                  <a16:creationId xmlns:a16="http://schemas.microsoft.com/office/drawing/2014/main" id="{FE27F2A9-43D9-416B-9A18-C6FAD3DD634C}"/>
                </a:ext>
              </a:extLst>
            </p:cNvPr>
            <p:cNvSpPr txBox="1"/>
            <p:nvPr/>
          </p:nvSpPr>
          <p:spPr>
            <a:xfrm>
              <a:off x="3031967" y="3888262"/>
              <a:ext cx="1797000" cy="45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latin typeface="+mj-lt"/>
                  <a:ea typeface="Calibri"/>
                  <a:cs typeface="Calibri"/>
                  <a:sym typeface="Calibri"/>
                </a:rPr>
                <a:t>filldepth.tif</a:t>
              </a:r>
              <a:endParaRPr sz="1600" b="1">
                <a:latin typeface="+mj-l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CEBE329-9767-461E-B7F0-ECC84361A2AF}"/>
              </a:ext>
            </a:extLst>
          </p:cNvPr>
          <p:cNvGrpSpPr/>
          <p:nvPr/>
        </p:nvGrpSpPr>
        <p:grpSpPr>
          <a:xfrm>
            <a:off x="2984626" y="1089349"/>
            <a:ext cx="2033349" cy="2446939"/>
            <a:chOff x="3099171" y="1173597"/>
            <a:chExt cx="1745375" cy="2254375"/>
          </a:xfrm>
        </p:grpSpPr>
        <p:pic>
          <p:nvPicPr>
            <p:cNvPr id="16" name="Google Shape;678;p89">
              <a:extLst>
                <a:ext uri="{FF2B5EF4-FFF2-40B4-BE49-F238E27FC236}">
                  <a16:creationId xmlns:a16="http://schemas.microsoft.com/office/drawing/2014/main" id="{C6CB2B68-8F9A-4B8A-ABC4-7AE9EB19A9BC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099171" y="1530970"/>
              <a:ext cx="1745375" cy="1897002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7" name="Google Shape;679;p89">
              <a:extLst>
                <a:ext uri="{FF2B5EF4-FFF2-40B4-BE49-F238E27FC236}">
                  <a16:creationId xmlns:a16="http://schemas.microsoft.com/office/drawing/2014/main" id="{F00F1410-4DEE-48F4-AF84-20DC5DC4E5D3}"/>
                </a:ext>
              </a:extLst>
            </p:cNvPr>
            <p:cNvSpPr txBox="1"/>
            <p:nvPr/>
          </p:nvSpPr>
          <p:spPr>
            <a:xfrm>
              <a:off x="3099467" y="1173597"/>
              <a:ext cx="1097400" cy="41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latin typeface="+mj-lt"/>
                  <a:ea typeface="Calibri"/>
                  <a:cs typeface="Calibri"/>
                  <a:sym typeface="Calibri"/>
                </a:rPr>
                <a:t>catseed.tif</a:t>
              </a:r>
              <a:endParaRPr sz="1600" b="1">
                <a:latin typeface="+mj-l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8359120-F3DC-4D62-8F41-6ED811B64165}"/>
              </a:ext>
            </a:extLst>
          </p:cNvPr>
          <p:cNvGrpSpPr/>
          <p:nvPr/>
        </p:nvGrpSpPr>
        <p:grpSpPr>
          <a:xfrm>
            <a:off x="9128320" y="1059970"/>
            <a:ext cx="2169681" cy="2466008"/>
            <a:chOff x="8380167" y="1157222"/>
            <a:chExt cx="1787131" cy="2259846"/>
          </a:xfrm>
        </p:grpSpPr>
        <p:pic>
          <p:nvPicPr>
            <p:cNvPr id="5" name="Google Shape;665;p89">
              <a:extLst>
                <a:ext uri="{FF2B5EF4-FFF2-40B4-BE49-F238E27FC236}">
                  <a16:creationId xmlns:a16="http://schemas.microsoft.com/office/drawing/2014/main" id="{6D87B244-602F-4B89-AACB-48111874E7CF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381183" y="1529632"/>
              <a:ext cx="1786115" cy="1887436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9" name="Google Shape;681;p89">
              <a:extLst>
                <a:ext uri="{FF2B5EF4-FFF2-40B4-BE49-F238E27FC236}">
                  <a16:creationId xmlns:a16="http://schemas.microsoft.com/office/drawing/2014/main" id="{27FBF008-C522-44E5-9818-312E37D9FAC2}"/>
                </a:ext>
              </a:extLst>
            </p:cNvPr>
            <p:cNvSpPr txBox="1"/>
            <p:nvPr/>
          </p:nvSpPr>
          <p:spPr>
            <a:xfrm>
              <a:off x="8380167" y="1157222"/>
              <a:ext cx="1652400" cy="69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latin typeface="+mj-lt"/>
                  <a:ea typeface="Calibri"/>
                  <a:cs typeface="Calibri"/>
                  <a:sym typeface="Calibri"/>
                </a:rPr>
                <a:t>fdr.tif</a:t>
              </a:r>
              <a:endParaRPr sz="1600" b="1">
                <a:latin typeface="+mj-l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862376E-F8BD-4BB4-8A59-68286496E637}"/>
              </a:ext>
            </a:extLst>
          </p:cNvPr>
          <p:cNvGrpSpPr/>
          <p:nvPr/>
        </p:nvGrpSpPr>
        <p:grpSpPr>
          <a:xfrm>
            <a:off x="951277" y="1063203"/>
            <a:ext cx="2033349" cy="2462775"/>
            <a:chOff x="594987" y="1075078"/>
            <a:chExt cx="2033378" cy="2450900"/>
          </a:xfrm>
        </p:grpSpPr>
        <p:pic>
          <p:nvPicPr>
            <p:cNvPr id="10" name="Google Shape;670;p89">
              <a:extLst>
                <a:ext uri="{FF2B5EF4-FFF2-40B4-BE49-F238E27FC236}">
                  <a16:creationId xmlns:a16="http://schemas.microsoft.com/office/drawing/2014/main" id="{AFA503ED-FD0C-4F85-8D31-4FB054BF14BF}"/>
                </a:ext>
              </a:extLst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94988" y="1482399"/>
              <a:ext cx="2033377" cy="2043579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1" name="Google Shape;672;p89">
              <a:extLst>
                <a:ext uri="{FF2B5EF4-FFF2-40B4-BE49-F238E27FC236}">
                  <a16:creationId xmlns:a16="http://schemas.microsoft.com/office/drawing/2014/main" id="{CD29078D-D9B6-47D7-9A48-48942376A8BE}"/>
                </a:ext>
              </a:extLst>
            </p:cNvPr>
            <p:cNvSpPr txBox="1"/>
            <p:nvPr/>
          </p:nvSpPr>
          <p:spPr>
            <a:xfrm>
              <a:off x="594987" y="1075078"/>
              <a:ext cx="1756576" cy="7534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latin typeface="+mj-lt"/>
                  <a:ea typeface="Calibri"/>
                  <a:cs typeface="Calibri"/>
                  <a:sym typeface="Calibri"/>
                </a:rPr>
                <a:t>cat.tif</a:t>
              </a:r>
              <a:endParaRPr sz="1600" b="1">
                <a:latin typeface="+mj-lt"/>
                <a:ea typeface="Calibri"/>
                <a:cs typeface="Calibri"/>
                <a:sym typeface="Calibri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6CB395B-0460-4A60-81EA-BCA171974D18}"/>
              </a:ext>
            </a:extLst>
          </p:cNvPr>
          <p:cNvGrpSpPr/>
          <p:nvPr/>
        </p:nvGrpSpPr>
        <p:grpSpPr>
          <a:xfrm>
            <a:off x="831274" y="3648447"/>
            <a:ext cx="2578547" cy="2434417"/>
            <a:chOff x="502576" y="3648447"/>
            <a:chExt cx="2550984" cy="2434417"/>
          </a:xfrm>
        </p:grpSpPr>
        <p:pic>
          <p:nvPicPr>
            <p:cNvPr id="8" name="Google Shape;668;p89">
              <a:extLst>
                <a:ext uri="{FF2B5EF4-FFF2-40B4-BE49-F238E27FC236}">
                  <a16:creationId xmlns:a16="http://schemas.microsoft.com/office/drawing/2014/main" id="{FE86BA4D-090E-40A5-A929-F673D16ACFDD}"/>
                </a:ext>
              </a:extLst>
            </p:cNvPr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19707" y="4029555"/>
              <a:ext cx="2043047" cy="2053309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0" name="Google Shape;682;p89">
              <a:extLst>
                <a:ext uri="{FF2B5EF4-FFF2-40B4-BE49-F238E27FC236}">
                  <a16:creationId xmlns:a16="http://schemas.microsoft.com/office/drawing/2014/main" id="{5BA64BC4-0485-4EE6-920D-2C7C3B483718}"/>
                </a:ext>
              </a:extLst>
            </p:cNvPr>
            <p:cNvSpPr txBox="1"/>
            <p:nvPr/>
          </p:nvSpPr>
          <p:spPr>
            <a:xfrm>
              <a:off x="502576" y="3648447"/>
              <a:ext cx="2550984" cy="768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latin typeface="+mj-lt"/>
                  <a:ea typeface="Calibri"/>
                  <a:cs typeface="Calibri"/>
                  <a:sym typeface="Calibri"/>
                </a:rPr>
                <a:t>fdroverland.tif</a:t>
              </a:r>
              <a:endParaRPr sz="1600" b="1">
                <a:latin typeface="+mj-l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F36EBCF-28E5-466E-9512-88B7F6B9127E}"/>
              </a:ext>
            </a:extLst>
          </p:cNvPr>
          <p:cNvGrpSpPr/>
          <p:nvPr/>
        </p:nvGrpSpPr>
        <p:grpSpPr>
          <a:xfrm>
            <a:off x="7105190" y="3659022"/>
            <a:ext cx="2169682" cy="2425187"/>
            <a:chOff x="6538192" y="3874287"/>
            <a:chExt cx="1862400" cy="2234335"/>
          </a:xfrm>
        </p:grpSpPr>
        <p:pic>
          <p:nvPicPr>
            <p:cNvPr id="21" name="Google Shape;683;p89">
              <a:extLst>
                <a:ext uri="{FF2B5EF4-FFF2-40B4-BE49-F238E27FC236}">
                  <a16:creationId xmlns:a16="http://schemas.microsoft.com/office/drawing/2014/main" id="{31E05B8F-C48F-4DD5-B123-6DF1A50F2CB7}"/>
                </a:ext>
              </a:extLst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538192" y="4219762"/>
              <a:ext cx="1753700" cy="188886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2" name="Google Shape;684;p89">
              <a:extLst>
                <a:ext uri="{FF2B5EF4-FFF2-40B4-BE49-F238E27FC236}">
                  <a16:creationId xmlns:a16="http://schemas.microsoft.com/office/drawing/2014/main" id="{7947D05F-7E5B-4FE5-BD8D-DC5103276975}"/>
                </a:ext>
              </a:extLst>
            </p:cNvPr>
            <p:cNvSpPr txBox="1"/>
            <p:nvPr/>
          </p:nvSpPr>
          <p:spPr>
            <a:xfrm>
              <a:off x="6538192" y="3874287"/>
              <a:ext cx="1862400" cy="69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latin typeface="+mj-lt"/>
                  <a:ea typeface="Calibri"/>
                  <a:cs typeface="Calibri"/>
                  <a:sym typeface="Calibri"/>
                </a:rPr>
                <a:t>shdrelief.jpg</a:t>
              </a:r>
              <a:endParaRPr sz="1600" b="1">
                <a:latin typeface="+mj-l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2CD2031-785C-41DB-BDD9-D8B7B01E5764}"/>
              </a:ext>
            </a:extLst>
          </p:cNvPr>
          <p:cNvGrpSpPr/>
          <p:nvPr/>
        </p:nvGrpSpPr>
        <p:grpSpPr>
          <a:xfrm>
            <a:off x="5047740" y="3659022"/>
            <a:ext cx="2057450" cy="2423842"/>
            <a:chOff x="4792780" y="3874287"/>
            <a:chExt cx="1766063" cy="2233096"/>
          </a:xfrm>
        </p:grpSpPr>
        <p:pic>
          <p:nvPicPr>
            <p:cNvPr id="6" name="Google Shape;666;p89">
              <a:extLst>
                <a:ext uri="{FF2B5EF4-FFF2-40B4-BE49-F238E27FC236}">
                  <a16:creationId xmlns:a16="http://schemas.microsoft.com/office/drawing/2014/main" id="{C4584026-F280-4EB4-B739-544D880BE22D}"/>
                </a:ext>
              </a:extLst>
            </p:cNvPr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4813468" y="4221038"/>
              <a:ext cx="1745375" cy="1886345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3" name="Google Shape;685;p89">
              <a:extLst>
                <a:ext uri="{FF2B5EF4-FFF2-40B4-BE49-F238E27FC236}">
                  <a16:creationId xmlns:a16="http://schemas.microsoft.com/office/drawing/2014/main" id="{D80A9943-7283-401B-9E64-898976DBA190}"/>
                </a:ext>
              </a:extLst>
            </p:cNvPr>
            <p:cNvSpPr txBox="1"/>
            <p:nvPr/>
          </p:nvSpPr>
          <p:spPr>
            <a:xfrm>
              <a:off x="4792780" y="3874287"/>
              <a:ext cx="1435500" cy="69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latin typeface="+mj-lt"/>
                  <a:ea typeface="Calibri"/>
                  <a:cs typeface="Calibri"/>
                  <a:sym typeface="Calibri"/>
                </a:rPr>
                <a:t>hydrodem.tif</a:t>
              </a:r>
              <a:endParaRPr sz="1600" b="1">
                <a:latin typeface="+mj-lt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72DC545-4768-4115-B33F-AA401A28EE70}"/>
              </a:ext>
            </a:extLst>
          </p:cNvPr>
          <p:cNvGrpSpPr/>
          <p:nvPr/>
        </p:nvGrpSpPr>
        <p:grpSpPr>
          <a:xfrm>
            <a:off x="9130311" y="3620536"/>
            <a:ext cx="2076114" cy="2463169"/>
            <a:chOff x="8286182" y="3845812"/>
            <a:chExt cx="1782084" cy="2269328"/>
          </a:xfrm>
        </p:grpSpPr>
        <p:sp>
          <p:nvSpPr>
            <p:cNvPr id="18" name="Google Shape;680;p89">
              <a:extLst>
                <a:ext uri="{FF2B5EF4-FFF2-40B4-BE49-F238E27FC236}">
                  <a16:creationId xmlns:a16="http://schemas.microsoft.com/office/drawing/2014/main" id="{337906DF-B298-448D-9076-1D672EE6EA4F}"/>
                </a:ext>
              </a:extLst>
            </p:cNvPr>
            <p:cNvSpPr txBox="1"/>
            <p:nvPr/>
          </p:nvSpPr>
          <p:spPr>
            <a:xfrm>
              <a:off x="8340342" y="3845812"/>
              <a:ext cx="1435500" cy="41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latin typeface="+mj-lt"/>
                  <a:ea typeface="Calibri"/>
                  <a:cs typeface="Calibri"/>
                  <a:sym typeface="Calibri"/>
                </a:rPr>
                <a:t>swnet.tif</a:t>
              </a:r>
              <a:endParaRPr sz="1600" b="1">
                <a:latin typeface="+mj-lt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" name="Google Shape;686;p89">
              <a:extLst>
                <a:ext uri="{FF2B5EF4-FFF2-40B4-BE49-F238E27FC236}">
                  <a16:creationId xmlns:a16="http://schemas.microsoft.com/office/drawing/2014/main" id="{26CDDBE6-8D23-440E-BAFC-99C8E2A1FDB5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8286182" y="4218841"/>
              <a:ext cx="1782084" cy="1896299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</p:spTree>
    <p:extLst>
      <p:ext uri="{BB962C8B-B14F-4D97-AF65-F5344CB8AC3E}">
        <p14:creationId xmlns:p14="http://schemas.microsoft.com/office/powerpoint/2010/main" val="185258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84"/>
          <p:cNvSpPr txBox="1">
            <a:spLocks noGrp="1"/>
          </p:cNvSpPr>
          <p:nvPr>
            <p:ph type="body" idx="1"/>
          </p:nvPr>
        </p:nvSpPr>
        <p:spPr>
          <a:xfrm>
            <a:off x="1835700" y="1536633"/>
            <a:ext cx="3999900" cy="26793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endParaRPr sz="1200"/>
          </a:p>
          <a:p>
            <a:pPr marL="914400" indent="0">
              <a:spcBef>
                <a:spcPts val="1600"/>
              </a:spcBef>
              <a:spcAft>
                <a:spcPts val="1600"/>
              </a:spcAft>
              <a:buNone/>
            </a:pPr>
            <a:endParaRPr sz="1200"/>
          </a:p>
        </p:txBody>
      </p:sp>
      <p:grpSp>
        <p:nvGrpSpPr>
          <p:cNvPr id="578" name="Google Shape;578;p84"/>
          <p:cNvGrpSpPr/>
          <p:nvPr/>
        </p:nvGrpSpPr>
        <p:grpSpPr>
          <a:xfrm>
            <a:off x="914401" y="179064"/>
            <a:ext cx="10449350" cy="6608664"/>
            <a:chOff x="58925" y="1096034"/>
            <a:chExt cx="9026846" cy="5688203"/>
          </a:xfrm>
        </p:grpSpPr>
        <p:sp>
          <p:nvSpPr>
            <p:cNvPr id="579" name="Google Shape;579;p84"/>
            <p:cNvSpPr/>
            <p:nvPr/>
          </p:nvSpPr>
          <p:spPr>
            <a:xfrm>
              <a:off x="2862945" y="1107574"/>
              <a:ext cx="6222826" cy="5676658"/>
            </a:xfrm>
            <a:prstGeom prst="ellipse">
              <a:avLst/>
            </a:prstGeom>
            <a:solidFill>
              <a:srgbClr val="134F5C">
                <a:alpha val="29610"/>
              </a:srgbClr>
            </a:solidFill>
            <a:ln w="28575" cap="flat" cmpd="sng">
              <a:solidFill>
                <a:srgbClr val="134F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/>
            </a:p>
          </p:txBody>
        </p:sp>
        <p:sp>
          <p:nvSpPr>
            <p:cNvPr id="580" name="Google Shape;580;p84"/>
            <p:cNvSpPr/>
            <p:nvPr/>
          </p:nvSpPr>
          <p:spPr>
            <a:xfrm>
              <a:off x="58925" y="1096034"/>
              <a:ext cx="6028949" cy="5688203"/>
            </a:xfrm>
            <a:prstGeom prst="ellipse">
              <a:avLst/>
            </a:prstGeom>
            <a:solidFill>
              <a:srgbClr val="FFED9F">
                <a:alpha val="27451"/>
              </a:srgbClr>
            </a:solidFill>
            <a:ln w="28575" cap="flat" cmpd="sng">
              <a:solidFill>
                <a:srgbClr val="38761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/>
            </a:p>
          </p:txBody>
        </p:sp>
      </p:grpSp>
      <p:grpSp>
        <p:nvGrpSpPr>
          <p:cNvPr id="581" name="Google Shape;581;p84"/>
          <p:cNvGrpSpPr/>
          <p:nvPr/>
        </p:nvGrpSpPr>
        <p:grpSpPr>
          <a:xfrm>
            <a:off x="2590628" y="396914"/>
            <a:ext cx="7001716" cy="634503"/>
            <a:chOff x="954334" y="429000"/>
            <a:chExt cx="7001716" cy="634503"/>
          </a:xfrm>
        </p:grpSpPr>
        <p:sp>
          <p:nvSpPr>
            <p:cNvPr id="582" name="Google Shape;582;p84"/>
            <p:cNvSpPr txBox="1"/>
            <p:nvPr/>
          </p:nvSpPr>
          <p:spPr>
            <a:xfrm>
              <a:off x="954334" y="434703"/>
              <a:ext cx="3000000" cy="628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 b="1" err="1">
                  <a:solidFill>
                    <a:srgbClr val="38761D"/>
                  </a:solidFill>
                  <a:latin typeface="+mj-lt"/>
                </a:rPr>
                <a:t>NHDPlus</a:t>
              </a:r>
              <a:r>
                <a:rPr lang="en" sz="3400" b="1">
                  <a:solidFill>
                    <a:srgbClr val="38761D"/>
                  </a:solidFill>
                  <a:latin typeface="+mj-lt"/>
                </a:rPr>
                <a:t> v2</a:t>
              </a:r>
              <a:endParaRPr sz="3400" b="1">
                <a:solidFill>
                  <a:srgbClr val="38761D"/>
                </a:solidFill>
                <a:latin typeface="+mj-lt"/>
              </a:endParaRPr>
            </a:p>
          </p:txBody>
        </p:sp>
        <p:sp>
          <p:nvSpPr>
            <p:cNvPr id="583" name="Google Shape;583;p84"/>
            <p:cNvSpPr txBox="1"/>
            <p:nvPr/>
          </p:nvSpPr>
          <p:spPr>
            <a:xfrm>
              <a:off x="4956050" y="429000"/>
              <a:ext cx="3000000" cy="628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37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 b="1" err="1">
                  <a:solidFill>
                    <a:srgbClr val="134F5C"/>
                  </a:solidFill>
                  <a:latin typeface="+mj-lt"/>
                </a:rPr>
                <a:t>NHDPlus</a:t>
              </a:r>
              <a:r>
                <a:rPr lang="en" sz="3400" b="1">
                  <a:solidFill>
                    <a:srgbClr val="134F5C"/>
                  </a:solidFill>
                  <a:latin typeface="+mj-lt"/>
                </a:rPr>
                <a:t> HR</a:t>
              </a:r>
              <a:endParaRPr sz="3400" b="1">
                <a:solidFill>
                  <a:srgbClr val="134F5C"/>
                </a:solidFill>
                <a:latin typeface="+mj-lt"/>
              </a:endParaRPr>
            </a:p>
          </p:txBody>
        </p:sp>
        <p:sp>
          <p:nvSpPr>
            <p:cNvPr id="584" name="Google Shape;584;p84"/>
            <p:cNvSpPr txBox="1"/>
            <p:nvPr/>
          </p:nvSpPr>
          <p:spPr>
            <a:xfrm>
              <a:off x="4146603" y="596187"/>
              <a:ext cx="598200" cy="44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vs.</a:t>
              </a:r>
              <a:endPara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</p:grpSp>
      <p:sp>
        <p:nvSpPr>
          <p:cNvPr id="587" name="Google Shape;587;p84"/>
          <p:cNvSpPr txBox="1"/>
          <p:nvPr/>
        </p:nvSpPr>
        <p:spPr>
          <a:xfrm rot="21599560">
            <a:off x="1743379" y="1194000"/>
            <a:ext cx="2352385" cy="443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  <a:buNone/>
            </a:pPr>
            <a:endParaRPr lang="en" sz="1600" b="1">
              <a:solidFill>
                <a:srgbClr val="274E13"/>
              </a:solidFill>
              <a:latin typeface="+mj-lt"/>
              <a:cs typeface="Arial"/>
            </a:endParaRPr>
          </a:p>
        </p:txBody>
      </p:sp>
      <p:sp>
        <p:nvSpPr>
          <p:cNvPr id="588" name="Google Shape;588;p84"/>
          <p:cNvSpPr txBox="1"/>
          <p:nvPr/>
        </p:nvSpPr>
        <p:spPr>
          <a:xfrm>
            <a:off x="1232786" y="1639414"/>
            <a:ext cx="3045830" cy="1105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4999"/>
              </a:lnSpc>
              <a:spcAft>
                <a:spcPts val="1600"/>
              </a:spcAft>
              <a:buNone/>
            </a:pPr>
            <a:endParaRPr lang="en" sz="1600" b="1">
              <a:solidFill>
                <a:srgbClr val="274E13"/>
              </a:solidFill>
              <a:latin typeface="+mj-lt"/>
              <a:cs typeface="Arial"/>
            </a:endParaRPr>
          </a:p>
          <a:p>
            <a:pPr>
              <a:lnSpc>
                <a:spcPct val="114999"/>
              </a:lnSpc>
              <a:spcAft>
                <a:spcPts val="1600"/>
              </a:spcAft>
              <a:buNone/>
            </a:pPr>
            <a:endParaRPr lang="en" sz="1600" b="1">
              <a:solidFill>
                <a:srgbClr val="274E13"/>
              </a:solidFill>
              <a:latin typeface="+mj-lt"/>
              <a:cs typeface="Arial"/>
            </a:endParaRPr>
          </a:p>
        </p:txBody>
      </p:sp>
      <p:sp>
        <p:nvSpPr>
          <p:cNvPr id="589" name="Google Shape;589;p84"/>
          <p:cNvSpPr txBox="1"/>
          <p:nvPr/>
        </p:nvSpPr>
        <p:spPr>
          <a:xfrm>
            <a:off x="1381385" y="2908758"/>
            <a:ext cx="2778910" cy="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  <a:spcAft>
                <a:spcPts val="1600"/>
              </a:spcAft>
              <a:buNone/>
            </a:pPr>
            <a:endParaRPr lang="en" sz="1600" b="1">
              <a:solidFill>
                <a:srgbClr val="274E13"/>
              </a:solidFill>
              <a:latin typeface="+mj-lt"/>
            </a:endParaRPr>
          </a:p>
        </p:txBody>
      </p:sp>
      <p:sp>
        <p:nvSpPr>
          <p:cNvPr id="591" name="Google Shape;591;p84"/>
          <p:cNvSpPr txBox="1"/>
          <p:nvPr/>
        </p:nvSpPr>
        <p:spPr>
          <a:xfrm rot="21599611">
            <a:off x="1085389" y="4745182"/>
            <a:ext cx="3731556" cy="417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None/>
            </a:pPr>
            <a:endParaRPr lang="en" sz="1500" b="1">
              <a:solidFill>
                <a:srgbClr val="274E13"/>
              </a:solidFill>
              <a:latin typeface="+mj-lt"/>
              <a:cs typeface="Arial"/>
            </a:endParaRPr>
          </a:p>
        </p:txBody>
      </p:sp>
      <p:sp>
        <p:nvSpPr>
          <p:cNvPr id="592" name="Google Shape;592;p84"/>
          <p:cNvSpPr txBox="1"/>
          <p:nvPr/>
        </p:nvSpPr>
        <p:spPr>
          <a:xfrm>
            <a:off x="1742184" y="4995675"/>
            <a:ext cx="3032152" cy="726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en" sz="1600" b="1">
                <a:solidFill>
                  <a:srgbClr val="274E13"/>
                </a:solidFill>
                <a:latin typeface="+mj-lt"/>
              </a:rPr>
              <a:t>Partnership between EPA, USGS and Horizon Systems</a:t>
            </a:r>
            <a:endParaRPr lang="en" sz="1600" b="1">
              <a:solidFill>
                <a:srgbClr val="274E13"/>
              </a:solidFill>
              <a:latin typeface="+mj-lt"/>
              <a:cs typeface="Arial"/>
            </a:endParaRPr>
          </a:p>
        </p:txBody>
      </p:sp>
      <p:sp>
        <p:nvSpPr>
          <p:cNvPr id="593" name="Google Shape;593;p84"/>
          <p:cNvSpPr txBox="1"/>
          <p:nvPr/>
        </p:nvSpPr>
        <p:spPr>
          <a:xfrm rot="21599611">
            <a:off x="4175852" y="2375114"/>
            <a:ext cx="3801669" cy="29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Contains vector and raster files</a:t>
            </a:r>
          </a:p>
          <a:p>
            <a:pPr algn="ctr">
              <a:lnSpc>
                <a:spcPct val="114999"/>
              </a:lnSpc>
              <a:buNone/>
            </a:pPr>
            <a:endParaRPr lang="en" sz="1600" b="1">
              <a:solidFill>
                <a:srgbClr val="0C343D"/>
              </a:solidFill>
              <a:latin typeface="+mj-lt"/>
            </a:endParaRPr>
          </a:p>
          <a:p>
            <a:pPr algn="ctr">
              <a:lnSpc>
                <a:spcPct val="114999"/>
              </a:lnSpc>
              <a:buNone/>
            </a:pPr>
            <a:endParaRPr lang="en" sz="1600" b="1">
              <a:solidFill>
                <a:srgbClr val="0C343D"/>
              </a:solidFill>
              <a:latin typeface="+mj-lt"/>
            </a:endParaRPr>
          </a:p>
        </p:txBody>
      </p:sp>
      <p:sp>
        <p:nvSpPr>
          <p:cNvPr id="594" name="Google Shape;594;p84"/>
          <p:cNvSpPr txBox="1"/>
          <p:nvPr/>
        </p:nvSpPr>
        <p:spPr>
          <a:xfrm rot="21599560">
            <a:off x="4701074" y="1216755"/>
            <a:ext cx="2766042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Derived Product</a:t>
            </a:r>
            <a:endParaRPr lang="en-US" sz="1600" b="1">
              <a:solidFill>
                <a:srgbClr val="0C343D"/>
              </a:solidFill>
              <a:latin typeface="+mj-lt"/>
            </a:endParaRPr>
          </a:p>
        </p:txBody>
      </p:sp>
      <p:sp>
        <p:nvSpPr>
          <p:cNvPr id="595" name="Google Shape;595;p84"/>
          <p:cNvSpPr txBox="1"/>
          <p:nvPr/>
        </p:nvSpPr>
        <p:spPr>
          <a:xfrm>
            <a:off x="7728678" y="1902808"/>
            <a:ext cx="3055851" cy="32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>
                <a:solidFill>
                  <a:srgbClr val="0C343D"/>
                </a:solidFill>
                <a:latin typeface="+mj-lt"/>
              </a:rPr>
              <a:t>1) NHD at the 1:24,000 scale</a:t>
            </a:r>
            <a:endParaRPr sz="1300">
              <a:solidFill>
                <a:srgbClr val="0C343D"/>
              </a:solidFill>
              <a:latin typeface="+mj-lt"/>
            </a:endParaRPr>
          </a:p>
        </p:txBody>
      </p:sp>
      <p:sp>
        <p:nvSpPr>
          <p:cNvPr id="597" name="Google Shape;597;p84"/>
          <p:cNvSpPr txBox="1"/>
          <p:nvPr/>
        </p:nvSpPr>
        <p:spPr>
          <a:xfrm>
            <a:off x="8242501" y="2581263"/>
            <a:ext cx="2716713" cy="248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>
                <a:solidFill>
                  <a:srgbClr val="0C343D"/>
                </a:solidFill>
                <a:latin typeface="+mj-lt"/>
              </a:rPr>
              <a:t>3) 10-meter 3DEP Elevation Data</a:t>
            </a:r>
            <a:endParaRPr lang="en-US" sz="1300">
              <a:solidFill>
                <a:srgbClr val="0C343D"/>
              </a:solidFill>
              <a:latin typeface="+mj-lt"/>
            </a:endParaRPr>
          </a:p>
        </p:txBody>
      </p:sp>
      <p:sp>
        <p:nvSpPr>
          <p:cNvPr id="598" name="Google Shape;598;p84"/>
          <p:cNvSpPr txBox="1"/>
          <p:nvPr/>
        </p:nvSpPr>
        <p:spPr>
          <a:xfrm>
            <a:off x="7251531" y="5062181"/>
            <a:ext cx="3580019" cy="6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Partnership between the USGS and Horizon Systems</a:t>
            </a:r>
            <a:endParaRPr sz="1600" b="1">
              <a:solidFill>
                <a:srgbClr val="0C343D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C9E484-6B9C-4529-9A62-FCB858577E4F}"/>
              </a:ext>
            </a:extLst>
          </p:cNvPr>
          <p:cNvSpPr txBox="1"/>
          <p:nvPr/>
        </p:nvSpPr>
        <p:spPr>
          <a:xfrm>
            <a:off x="4935664" y="5259488"/>
            <a:ext cx="228204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buNone/>
            </a:pPr>
            <a:r>
              <a:rPr lang="en-US" sz="1600" b="1">
                <a:solidFill>
                  <a:srgbClr val="0C343D"/>
                </a:solidFill>
                <a:latin typeface="+mj-lt"/>
              </a:rPr>
              <a:t>Uses:</a:t>
            </a:r>
            <a:r>
              <a:rPr lang="en-US" sz="1600">
                <a:solidFill>
                  <a:srgbClr val="0C343D"/>
                </a:solidFill>
                <a:latin typeface="+mj-lt"/>
              </a:rPr>
              <a:t> Modeling, Navigation, and Analysis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B06329-9C11-4884-9392-4193D8FB3BAD}"/>
              </a:ext>
            </a:extLst>
          </p:cNvPr>
          <p:cNvSpPr txBox="1"/>
          <p:nvPr/>
        </p:nvSpPr>
        <p:spPr>
          <a:xfrm>
            <a:off x="8017696" y="2222852"/>
            <a:ext cx="3184951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1300">
                <a:solidFill>
                  <a:srgbClr val="0C343D"/>
                </a:solidFill>
                <a:latin typeface="+mj-lt"/>
              </a:rPr>
              <a:t>2) WBD using Hydrologic Units HU4 or HU8 scale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D68E5B-7C2E-4AA9-B3F0-2BDAF71BAF68}"/>
              </a:ext>
            </a:extLst>
          </p:cNvPr>
          <p:cNvSpPr txBox="1"/>
          <p:nvPr/>
        </p:nvSpPr>
        <p:spPr>
          <a:xfrm>
            <a:off x="6795068" y="1342611"/>
            <a:ext cx="3993886" cy="6340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Created using snapshot </a:t>
            </a:r>
          </a:p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source data:</a:t>
            </a:r>
            <a:endParaRPr lang="en-US" sz="1600" b="1">
              <a:solidFill>
                <a:srgbClr val="0C343D"/>
              </a:solidFill>
              <a:latin typeface="+mj-lt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47C536-0180-4D3D-895B-4190782871D1}"/>
              </a:ext>
            </a:extLst>
          </p:cNvPr>
          <p:cNvSpPr txBox="1"/>
          <p:nvPr/>
        </p:nvSpPr>
        <p:spPr>
          <a:xfrm>
            <a:off x="7942746" y="3226457"/>
            <a:ext cx="3334853" cy="6340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Refresh cycle based on </a:t>
            </a:r>
          </a:p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source data updates</a:t>
            </a:r>
            <a:endParaRPr lang="en-US" sz="1600" b="1">
              <a:solidFill>
                <a:srgbClr val="0C343D"/>
              </a:solidFill>
              <a:latin typeface="+mj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8477B5-B0B9-4678-9073-C558525C0CD3}"/>
              </a:ext>
            </a:extLst>
          </p:cNvPr>
          <p:cNvGrpSpPr/>
          <p:nvPr/>
        </p:nvGrpSpPr>
        <p:grpSpPr>
          <a:xfrm>
            <a:off x="3785127" y="3194174"/>
            <a:ext cx="4229875" cy="1609598"/>
            <a:chOff x="3785127" y="3907013"/>
            <a:chExt cx="4229875" cy="1609598"/>
          </a:xfrm>
        </p:grpSpPr>
        <p:sp>
          <p:nvSpPr>
            <p:cNvPr id="596" name="Google Shape;596;p84"/>
            <p:cNvSpPr txBox="1"/>
            <p:nvPr/>
          </p:nvSpPr>
          <p:spPr>
            <a:xfrm>
              <a:off x="3785127" y="3907013"/>
              <a:ext cx="4229875" cy="945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Aft>
                  <a:spcPts val="300"/>
                </a:spcAft>
                <a:buNone/>
              </a:pPr>
              <a:r>
                <a:rPr lang="en" sz="1600" b="1">
                  <a:solidFill>
                    <a:srgbClr val="0C343D"/>
                  </a:solidFill>
                  <a:latin typeface="+mj-lt"/>
                </a:rPr>
                <a:t>Enhanced Stream Network 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0C343D"/>
                  </a:solidFill>
                  <a:latin typeface="+mj-lt"/>
                </a:rPr>
                <a:t>including: </a:t>
              </a:r>
              <a:endParaRPr lang="en-US" sz="1600" b="1">
                <a:solidFill>
                  <a:srgbClr val="0C343D"/>
                </a:solidFill>
                <a:latin typeface="+mj-lt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endParaRPr lang="en" sz="1600" b="1">
                <a:solidFill>
                  <a:srgbClr val="0C343D"/>
                </a:solidFill>
                <a:latin typeface="+mj-lt"/>
              </a:endParaRPr>
            </a:p>
            <a:p>
              <a:pPr algn="ctr">
                <a:buNone/>
              </a:pPr>
              <a:r>
                <a:rPr lang="en" sz="1300">
                  <a:solidFill>
                    <a:srgbClr val="0C343D"/>
                  </a:solidFill>
                  <a:latin typeface="+mj-lt"/>
                </a:rPr>
                <a:t>- Value-added attributes (VAA’s)</a:t>
              </a:r>
              <a:endParaRPr lang="en-US" sz="1300">
                <a:solidFill>
                  <a:srgbClr val="0C343D"/>
                </a:solidFill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B2D3F75-87CA-4ED8-904E-06D280190062}"/>
                </a:ext>
              </a:extLst>
            </p:cNvPr>
            <p:cNvSpPr txBox="1"/>
            <p:nvPr/>
          </p:nvSpPr>
          <p:spPr>
            <a:xfrm>
              <a:off x="4813197" y="5213771"/>
              <a:ext cx="2960913" cy="30284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4999"/>
                </a:lnSpc>
                <a:buNone/>
              </a:pPr>
              <a:r>
                <a:rPr lang="en" sz="1300">
                  <a:solidFill>
                    <a:srgbClr val="0C343D"/>
                  </a:solidFill>
                  <a:latin typeface="+mj-lt"/>
                </a:rPr>
                <a:t>- Elevation-derived catchments</a:t>
              </a:r>
              <a:endParaRPr lang="en-US" sz="1300">
                <a:solidFill>
                  <a:srgbClr val="0C343D"/>
                </a:solidFill>
                <a:latin typeface="+mj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5E72625-2063-49CB-8B0C-2EADAC83843D}"/>
                </a:ext>
              </a:extLst>
            </p:cNvPr>
            <p:cNvSpPr txBox="1"/>
            <p:nvPr/>
          </p:nvSpPr>
          <p:spPr>
            <a:xfrm>
              <a:off x="4530981" y="4510112"/>
              <a:ext cx="3222171" cy="29238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buNone/>
              </a:pPr>
              <a:r>
                <a:rPr lang="en" sz="1300">
                  <a:solidFill>
                    <a:srgbClr val="0C343D"/>
                  </a:solidFill>
                  <a:latin typeface="+mj-lt"/>
                </a:rPr>
                <a:t>- Flow direction and accumulation grids</a:t>
              </a:r>
              <a:endParaRPr lang="en-US" sz="1300">
                <a:solidFill>
                  <a:srgbClr val="0C343D"/>
                </a:solidFill>
                <a:latin typeface="+mj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6372BB0-23BA-4CE5-86BD-37CC1B421C8F}"/>
                </a:ext>
              </a:extLst>
            </p:cNvPr>
            <p:cNvSpPr txBox="1"/>
            <p:nvPr/>
          </p:nvSpPr>
          <p:spPr>
            <a:xfrm>
              <a:off x="4699484" y="4978965"/>
              <a:ext cx="2775857" cy="29238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buNone/>
              </a:pPr>
              <a:r>
                <a:rPr lang="en-US" sz="1300">
                  <a:solidFill>
                    <a:srgbClr val="0C343D"/>
                  </a:solidFill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- Stream and catchment attributes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7FEB22D2-0642-47EB-AD3F-E07CD6561B02}"/>
              </a:ext>
            </a:extLst>
          </p:cNvPr>
          <p:cNvSpPr txBox="1"/>
          <p:nvPr/>
        </p:nvSpPr>
        <p:spPr>
          <a:xfrm>
            <a:off x="1085954" y="2726755"/>
            <a:ext cx="3369305" cy="2923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1300">
                <a:solidFill>
                  <a:srgbClr val="0C343D"/>
                </a:solidFill>
                <a:latin typeface="+mj-lt"/>
              </a:rPr>
              <a:t>2) WBD using Hydrologic Units HU4 </a:t>
            </a:r>
            <a:endParaRPr lang="en-US" sz="1300">
              <a:solidFill>
                <a:srgbClr val="0C343D"/>
              </a:solidFill>
              <a:latin typeface="+mj-lt"/>
              <a:cs typeface="Arial"/>
            </a:endParaRPr>
          </a:p>
        </p:txBody>
      </p:sp>
      <p:sp>
        <p:nvSpPr>
          <p:cNvPr id="31" name="Google Shape;597;p84">
            <a:extLst>
              <a:ext uri="{FF2B5EF4-FFF2-40B4-BE49-F238E27FC236}">
                <a16:creationId xmlns:a16="http://schemas.microsoft.com/office/drawing/2014/main" id="{DE3EE7EC-2D22-4BC1-9A6A-C184046FA13F}"/>
              </a:ext>
            </a:extLst>
          </p:cNvPr>
          <p:cNvSpPr txBox="1"/>
          <p:nvPr/>
        </p:nvSpPr>
        <p:spPr>
          <a:xfrm>
            <a:off x="991210" y="3208068"/>
            <a:ext cx="2716713" cy="482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>
                <a:solidFill>
                  <a:srgbClr val="0C343D"/>
                </a:solidFill>
                <a:latin typeface="+mj-lt"/>
              </a:rPr>
              <a:t>3) 1-meter NED Elevation Data</a:t>
            </a:r>
            <a:endParaRPr lang="en-US" sz="1300">
              <a:solidFill>
                <a:srgbClr val="0C343D"/>
              </a:solidFill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DCA594-3B69-49F5-A631-11D72F3AE811}"/>
              </a:ext>
            </a:extLst>
          </p:cNvPr>
          <p:cNvSpPr txBox="1"/>
          <p:nvPr/>
        </p:nvSpPr>
        <p:spPr>
          <a:xfrm>
            <a:off x="1080067" y="1612997"/>
            <a:ext cx="3993886" cy="6340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Created using snapshot </a:t>
            </a:r>
          </a:p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source data:</a:t>
            </a:r>
            <a:endParaRPr lang="en-US" sz="1600" b="1">
              <a:solidFill>
                <a:srgbClr val="0C343D"/>
              </a:solidFill>
              <a:latin typeface="+mj-lt"/>
              <a:cs typeface="Arial"/>
            </a:endParaRPr>
          </a:p>
        </p:txBody>
      </p:sp>
      <p:sp>
        <p:nvSpPr>
          <p:cNvPr id="33" name="Google Shape;595;p84">
            <a:extLst>
              <a:ext uri="{FF2B5EF4-FFF2-40B4-BE49-F238E27FC236}">
                <a16:creationId xmlns:a16="http://schemas.microsoft.com/office/drawing/2014/main" id="{A6B18276-323E-43F6-AF4A-2E4D01942D57}"/>
              </a:ext>
            </a:extLst>
          </p:cNvPr>
          <p:cNvSpPr txBox="1"/>
          <p:nvPr/>
        </p:nvSpPr>
        <p:spPr>
          <a:xfrm>
            <a:off x="1079612" y="2320678"/>
            <a:ext cx="3289367" cy="39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>
                <a:solidFill>
                  <a:srgbClr val="0C343D"/>
                </a:solidFill>
                <a:latin typeface="+mj-lt"/>
              </a:rPr>
              <a:t>1) NHD at the 1:100,000 scale (Med. Res)</a:t>
            </a:r>
            <a:endParaRPr sz="1300">
              <a:solidFill>
                <a:srgbClr val="0C343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56882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3CC239E-53CA-4AAC-AE36-B74C811911F3}"/>
              </a:ext>
            </a:extLst>
          </p:cNvPr>
          <p:cNvGrpSpPr/>
          <p:nvPr/>
        </p:nvGrpSpPr>
        <p:grpSpPr>
          <a:xfrm>
            <a:off x="5195691" y="1038037"/>
            <a:ext cx="5544141" cy="5685494"/>
            <a:chOff x="4905806" y="872002"/>
            <a:chExt cx="5544141" cy="5685494"/>
          </a:xfrm>
        </p:grpSpPr>
        <p:sp>
          <p:nvSpPr>
            <p:cNvPr id="6" name="Google Shape;702;p91">
              <a:extLst>
                <a:ext uri="{FF2B5EF4-FFF2-40B4-BE49-F238E27FC236}">
                  <a16:creationId xmlns:a16="http://schemas.microsoft.com/office/drawing/2014/main" id="{8BD0BD1E-1A48-40BA-BFE0-085F6F370233}"/>
                </a:ext>
              </a:extLst>
            </p:cNvPr>
            <p:cNvSpPr txBox="1"/>
            <p:nvPr/>
          </p:nvSpPr>
          <p:spPr>
            <a:xfrm>
              <a:off x="4905806" y="1133268"/>
              <a:ext cx="3466667" cy="9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lt1"/>
                </a:buClr>
                <a:buSzPts val="1800"/>
              </a:pPr>
              <a:r>
                <a:rPr lang="en" sz="1800"/>
                <a:t>  </a:t>
              </a:r>
              <a:r>
                <a:rPr lang="en" sz="1800" u="sng">
                  <a:latin typeface="Arial"/>
                  <a:ea typeface="Arial"/>
                  <a:cs typeface="Arial"/>
                  <a:sym typeface="Arial"/>
                </a:rPr>
                <a:t>Vector data</a:t>
              </a:r>
              <a:r>
                <a:rPr lang="en" sz="1800"/>
                <a:t>             </a:t>
              </a:r>
              <a:endParaRPr lang="en-US" sz="1800" u="sng"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Google Shape;703;p91">
              <a:extLst>
                <a:ext uri="{FF2B5EF4-FFF2-40B4-BE49-F238E27FC236}">
                  <a16:creationId xmlns:a16="http://schemas.microsoft.com/office/drawing/2014/main" id="{5546077E-6DAC-45E7-893F-A37BDE94AF0D}"/>
                </a:ext>
              </a:extLst>
            </p:cNvPr>
            <p:cNvSpPr txBox="1"/>
            <p:nvPr/>
          </p:nvSpPr>
          <p:spPr>
            <a:xfrm>
              <a:off x="6887963" y="1133268"/>
              <a:ext cx="1541175" cy="4025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None/>
              </a:pPr>
              <a:r>
                <a:rPr lang="en" sz="1800" u="sng">
                  <a:latin typeface="Arial"/>
                  <a:ea typeface="Arial"/>
                  <a:cs typeface="Arial"/>
                  <a:sym typeface="Arial"/>
                </a:rPr>
                <a:t>Raster </a:t>
              </a:r>
              <a:r>
                <a:rPr lang="en" sz="1800" u="sng"/>
                <a:t>data</a:t>
              </a:r>
              <a:endParaRPr lang="en" sz="180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512BAA5-B62A-4774-A2B9-FCD3841161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365"/>
            <a:stretch/>
          </p:blipFill>
          <p:spPr>
            <a:xfrm>
              <a:off x="4926993" y="1530951"/>
              <a:ext cx="1905993" cy="3567767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4D3C55E-3DAE-4F22-BD3B-6F56D13A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42766" y="1530950"/>
              <a:ext cx="1598944" cy="192034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E0E2B55-30AC-4574-9E1A-CAF7C8ED8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54172" y="3469346"/>
              <a:ext cx="1799208" cy="2501142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E6DE48E-E957-476C-86EF-7A5D273D4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50740" y="872002"/>
              <a:ext cx="1799207" cy="5685494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95F0548-BF1A-4A19-BF46-26B0CFF63071}"/>
              </a:ext>
            </a:extLst>
          </p:cNvPr>
          <p:cNvGrpSpPr/>
          <p:nvPr/>
        </p:nvGrpSpPr>
        <p:grpSpPr>
          <a:xfrm>
            <a:off x="1620986" y="379645"/>
            <a:ext cx="6768200" cy="683664"/>
            <a:chOff x="1653070" y="-90129"/>
            <a:chExt cx="6768200" cy="683664"/>
          </a:xfrm>
        </p:grpSpPr>
        <p:sp>
          <p:nvSpPr>
            <p:cNvPr id="13" name="Google Shape;582;p84">
              <a:extLst>
                <a:ext uri="{FF2B5EF4-FFF2-40B4-BE49-F238E27FC236}">
                  <a16:creationId xmlns:a16="http://schemas.microsoft.com/office/drawing/2014/main" id="{E2763717-3ABB-4D55-9669-081CCD2A74FF}"/>
                </a:ext>
              </a:extLst>
            </p:cNvPr>
            <p:cNvSpPr txBox="1"/>
            <p:nvPr/>
          </p:nvSpPr>
          <p:spPr>
            <a:xfrm>
              <a:off x="1653070" y="-35265"/>
              <a:ext cx="3000000" cy="628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 b="1" err="1">
                  <a:solidFill>
                    <a:srgbClr val="38761D"/>
                  </a:solidFill>
                  <a:latin typeface="+mj-lt"/>
                </a:rPr>
                <a:t>NHDPlus</a:t>
              </a:r>
              <a:r>
                <a:rPr lang="en" sz="3400" b="1">
                  <a:solidFill>
                    <a:srgbClr val="38761D"/>
                  </a:solidFill>
                  <a:latin typeface="+mj-lt"/>
                </a:rPr>
                <a:t> v2</a:t>
              </a:r>
              <a:endParaRPr sz="3400" b="1">
                <a:solidFill>
                  <a:srgbClr val="38761D"/>
                </a:solidFill>
                <a:latin typeface="+mj-lt"/>
              </a:endParaRPr>
            </a:p>
          </p:txBody>
        </p:sp>
        <p:sp>
          <p:nvSpPr>
            <p:cNvPr id="14" name="Google Shape;583;p84">
              <a:extLst>
                <a:ext uri="{FF2B5EF4-FFF2-40B4-BE49-F238E27FC236}">
                  <a16:creationId xmlns:a16="http://schemas.microsoft.com/office/drawing/2014/main" id="{27D7CA1C-0E05-4C1D-9CD8-043507B48BEA}"/>
                </a:ext>
              </a:extLst>
            </p:cNvPr>
            <p:cNvSpPr txBox="1"/>
            <p:nvPr/>
          </p:nvSpPr>
          <p:spPr>
            <a:xfrm>
              <a:off x="5421270" y="-90129"/>
              <a:ext cx="3000000" cy="628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37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 b="1">
                  <a:solidFill>
                    <a:srgbClr val="134F5C"/>
                  </a:solidFill>
                  <a:latin typeface="+mj-lt"/>
                </a:rPr>
                <a:t>NHDPlus HR</a:t>
              </a:r>
              <a:endParaRPr sz="3400" b="1">
                <a:solidFill>
                  <a:srgbClr val="134F5C"/>
                </a:solidFill>
                <a:latin typeface="+mj-lt"/>
              </a:endParaRPr>
            </a:p>
          </p:txBody>
        </p:sp>
        <p:sp>
          <p:nvSpPr>
            <p:cNvPr id="15" name="Google Shape;584;p84">
              <a:extLst>
                <a:ext uri="{FF2B5EF4-FFF2-40B4-BE49-F238E27FC236}">
                  <a16:creationId xmlns:a16="http://schemas.microsoft.com/office/drawing/2014/main" id="{A876905E-C636-4910-9CB6-7963A2AF8A60}"/>
                </a:ext>
              </a:extLst>
            </p:cNvPr>
            <p:cNvSpPr txBox="1"/>
            <p:nvPr/>
          </p:nvSpPr>
          <p:spPr>
            <a:xfrm>
              <a:off x="4611822" y="77058"/>
              <a:ext cx="809447" cy="44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v</a:t>
              </a:r>
              <a:r>
                <a:rPr lang="en-US" sz="25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</a:t>
              </a:r>
              <a:r>
                <a:rPr lang="en" sz="25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.</a:t>
              </a:r>
              <a:endParaRPr sz="2500"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1895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84"/>
          <p:cNvSpPr txBox="1">
            <a:spLocks noGrp="1"/>
          </p:cNvSpPr>
          <p:nvPr>
            <p:ph type="body" idx="1"/>
          </p:nvPr>
        </p:nvSpPr>
        <p:spPr>
          <a:xfrm>
            <a:off x="1835700" y="1536633"/>
            <a:ext cx="3999900" cy="26793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endParaRPr sz="1200"/>
          </a:p>
          <a:p>
            <a:pPr marL="914400" indent="0">
              <a:spcBef>
                <a:spcPts val="1600"/>
              </a:spcBef>
              <a:spcAft>
                <a:spcPts val="1600"/>
              </a:spcAft>
              <a:buNone/>
            </a:pPr>
            <a:endParaRPr sz="1200"/>
          </a:p>
        </p:txBody>
      </p:sp>
      <p:grpSp>
        <p:nvGrpSpPr>
          <p:cNvPr id="578" name="Google Shape;578;p84"/>
          <p:cNvGrpSpPr/>
          <p:nvPr/>
        </p:nvGrpSpPr>
        <p:grpSpPr>
          <a:xfrm>
            <a:off x="914401" y="179064"/>
            <a:ext cx="10449350" cy="6608664"/>
            <a:chOff x="58925" y="1096034"/>
            <a:chExt cx="9026846" cy="5688203"/>
          </a:xfrm>
        </p:grpSpPr>
        <p:sp>
          <p:nvSpPr>
            <p:cNvPr id="579" name="Google Shape;579;p84"/>
            <p:cNvSpPr/>
            <p:nvPr/>
          </p:nvSpPr>
          <p:spPr>
            <a:xfrm>
              <a:off x="2862945" y="1107574"/>
              <a:ext cx="6222826" cy="5676658"/>
            </a:xfrm>
            <a:prstGeom prst="ellipse">
              <a:avLst/>
            </a:prstGeom>
            <a:solidFill>
              <a:srgbClr val="134F5C">
                <a:alpha val="29610"/>
              </a:srgbClr>
            </a:solidFill>
            <a:ln w="28575" cap="flat" cmpd="sng">
              <a:solidFill>
                <a:srgbClr val="134F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/>
            </a:p>
          </p:txBody>
        </p:sp>
        <p:sp>
          <p:nvSpPr>
            <p:cNvPr id="580" name="Google Shape;580;p84"/>
            <p:cNvSpPr/>
            <p:nvPr/>
          </p:nvSpPr>
          <p:spPr>
            <a:xfrm>
              <a:off x="58925" y="1096034"/>
              <a:ext cx="6028949" cy="5688203"/>
            </a:xfrm>
            <a:prstGeom prst="ellipse">
              <a:avLst/>
            </a:prstGeom>
            <a:solidFill>
              <a:srgbClr val="38761D">
                <a:alpha val="28490"/>
              </a:srgbClr>
            </a:solidFill>
            <a:ln w="28575" cap="flat" cmpd="sng">
              <a:solidFill>
                <a:srgbClr val="38761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/>
            </a:p>
          </p:txBody>
        </p:sp>
      </p:grpSp>
      <p:grpSp>
        <p:nvGrpSpPr>
          <p:cNvPr id="581" name="Google Shape;581;p84"/>
          <p:cNvGrpSpPr/>
          <p:nvPr/>
        </p:nvGrpSpPr>
        <p:grpSpPr>
          <a:xfrm>
            <a:off x="2824144" y="396914"/>
            <a:ext cx="6768200" cy="683664"/>
            <a:chOff x="1187850" y="429000"/>
            <a:chExt cx="6768200" cy="683664"/>
          </a:xfrm>
        </p:grpSpPr>
        <p:sp>
          <p:nvSpPr>
            <p:cNvPr id="582" name="Google Shape;582;p84"/>
            <p:cNvSpPr txBox="1"/>
            <p:nvPr/>
          </p:nvSpPr>
          <p:spPr>
            <a:xfrm>
              <a:off x="1187850" y="483864"/>
              <a:ext cx="3000000" cy="628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 b="1">
                  <a:solidFill>
                    <a:srgbClr val="38761D"/>
                  </a:solidFill>
                  <a:latin typeface="+mj-lt"/>
                </a:rPr>
                <a:t>NHD</a:t>
              </a:r>
              <a:endParaRPr sz="3400" b="1">
                <a:solidFill>
                  <a:srgbClr val="38761D"/>
                </a:solidFill>
                <a:latin typeface="+mj-lt"/>
              </a:endParaRPr>
            </a:p>
          </p:txBody>
        </p:sp>
        <p:sp>
          <p:nvSpPr>
            <p:cNvPr id="583" name="Google Shape;583;p84"/>
            <p:cNvSpPr txBox="1"/>
            <p:nvPr/>
          </p:nvSpPr>
          <p:spPr>
            <a:xfrm>
              <a:off x="4956050" y="429000"/>
              <a:ext cx="3000000" cy="628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37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 b="1">
                  <a:solidFill>
                    <a:srgbClr val="134F5C"/>
                  </a:solidFill>
                  <a:latin typeface="+mj-lt"/>
                </a:rPr>
                <a:t>NHDPlus HR</a:t>
              </a:r>
              <a:endParaRPr sz="3400" b="1">
                <a:solidFill>
                  <a:srgbClr val="134F5C"/>
                </a:solidFill>
                <a:latin typeface="+mj-lt"/>
              </a:endParaRPr>
            </a:p>
          </p:txBody>
        </p:sp>
        <p:sp>
          <p:nvSpPr>
            <p:cNvPr id="584" name="Google Shape;584;p84"/>
            <p:cNvSpPr txBox="1"/>
            <p:nvPr/>
          </p:nvSpPr>
          <p:spPr>
            <a:xfrm>
              <a:off x="4146603" y="596187"/>
              <a:ext cx="598200" cy="44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vs.</a:t>
              </a:r>
              <a:endPara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</p:grpSp>
      <p:sp>
        <p:nvSpPr>
          <p:cNvPr id="587" name="Google Shape;587;p84"/>
          <p:cNvSpPr txBox="1"/>
          <p:nvPr/>
        </p:nvSpPr>
        <p:spPr>
          <a:xfrm rot="21599560">
            <a:off x="1743379" y="1194000"/>
            <a:ext cx="2352385" cy="443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  <a:buNone/>
            </a:pPr>
            <a:r>
              <a:rPr lang="en" sz="1600" b="1">
                <a:solidFill>
                  <a:srgbClr val="274E13"/>
                </a:solidFill>
                <a:latin typeface="+mj-lt"/>
              </a:rPr>
              <a:t>Source Data</a:t>
            </a:r>
          </a:p>
        </p:txBody>
      </p:sp>
      <p:sp>
        <p:nvSpPr>
          <p:cNvPr id="588" name="Google Shape;588;p84"/>
          <p:cNvSpPr txBox="1"/>
          <p:nvPr/>
        </p:nvSpPr>
        <p:spPr>
          <a:xfrm>
            <a:off x="1232786" y="1639414"/>
            <a:ext cx="3045830" cy="1105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4999"/>
              </a:lnSpc>
              <a:spcAft>
                <a:spcPts val="1600"/>
              </a:spcAft>
              <a:buNone/>
            </a:pPr>
            <a:r>
              <a:rPr lang="en" sz="1600" b="1">
                <a:solidFill>
                  <a:srgbClr val="274E13"/>
                </a:solidFill>
                <a:latin typeface="+mj-lt"/>
              </a:rPr>
              <a:t>Live, editable data receiving continual updates</a:t>
            </a:r>
            <a:endParaRPr lang="en-US" sz="1600" b="1">
              <a:latin typeface="+mj-lt"/>
            </a:endParaRPr>
          </a:p>
          <a:p>
            <a:pPr>
              <a:lnSpc>
                <a:spcPct val="114999"/>
              </a:lnSpc>
              <a:spcAft>
                <a:spcPts val="1600"/>
              </a:spcAft>
              <a:buNone/>
            </a:pPr>
            <a:r>
              <a:rPr lang="en" sz="1600" b="1">
                <a:solidFill>
                  <a:srgbClr val="274E13"/>
                </a:solidFill>
                <a:latin typeface="+mj-lt"/>
              </a:rPr>
              <a:t>Surface Water Dataset</a:t>
            </a:r>
            <a:endParaRPr lang="en" sz="1600" b="1">
              <a:latin typeface="+mj-lt"/>
            </a:endParaRPr>
          </a:p>
        </p:txBody>
      </p:sp>
      <p:sp>
        <p:nvSpPr>
          <p:cNvPr id="589" name="Google Shape;589;p84"/>
          <p:cNvSpPr txBox="1"/>
          <p:nvPr/>
        </p:nvSpPr>
        <p:spPr>
          <a:xfrm>
            <a:off x="1381385" y="2908758"/>
            <a:ext cx="2778910" cy="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  <a:spcAft>
                <a:spcPts val="1600"/>
              </a:spcAft>
              <a:buNone/>
            </a:pPr>
            <a:r>
              <a:rPr lang="en" sz="1600" b="1">
                <a:solidFill>
                  <a:srgbClr val="274E13"/>
                </a:solidFill>
                <a:latin typeface="+mj-lt"/>
              </a:rPr>
              <a:t>Contains only vectors</a:t>
            </a:r>
          </a:p>
        </p:txBody>
      </p:sp>
      <p:sp>
        <p:nvSpPr>
          <p:cNvPr id="591" name="Google Shape;591;p84"/>
          <p:cNvSpPr txBox="1"/>
          <p:nvPr/>
        </p:nvSpPr>
        <p:spPr>
          <a:xfrm rot="21599611">
            <a:off x="1085389" y="4745182"/>
            <a:ext cx="3731556" cy="417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en" sz="1500" b="1">
                <a:solidFill>
                  <a:srgbClr val="274E13"/>
                </a:solidFill>
                <a:latin typeface="+mj-lt"/>
              </a:rPr>
              <a:t>Component of The National Map</a:t>
            </a:r>
          </a:p>
        </p:txBody>
      </p:sp>
      <p:sp>
        <p:nvSpPr>
          <p:cNvPr id="592" name="Google Shape;592;p84"/>
          <p:cNvSpPr txBox="1"/>
          <p:nvPr/>
        </p:nvSpPr>
        <p:spPr>
          <a:xfrm>
            <a:off x="1083602" y="3415020"/>
            <a:ext cx="3044442" cy="115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en" sz="1600" b="1">
                <a:solidFill>
                  <a:srgbClr val="274E13"/>
                </a:solidFill>
                <a:latin typeface="+mj-lt"/>
              </a:rPr>
              <a:t>Partnership between USGS and other stakeholders including federal, state, and other local entities.</a:t>
            </a:r>
            <a:endParaRPr lang="en-US" sz="1600" b="1">
              <a:latin typeface="+mj-lt"/>
            </a:endParaRPr>
          </a:p>
        </p:txBody>
      </p:sp>
      <p:sp>
        <p:nvSpPr>
          <p:cNvPr id="593" name="Google Shape;593;p84"/>
          <p:cNvSpPr txBox="1"/>
          <p:nvPr/>
        </p:nvSpPr>
        <p:spPr>
          <a:xfrm rot="21599611">
            <a:off x="7727755" y="3542695"/>
            <a:ext cx="3801669" cy="29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Contains vector and raster files</a:t>
            </a:r>
          </a:p>
          <a:p>
            <a:pPr algn="ctr">
              <a:lnSpc>
                <a:spcPct val="114999"/>
              </a:lnSpc>
              <a:buNone/>
            </a:pPr>
            <a:endParaRPr lang="en" sz="1600" b="1">
              <a:solidFill>
                <a:srgbClr val="0C343D"/>
              </a:solidFill>
              <a:latin typeface="+mj-lt"/>
            </a:endParaRPr>
          </a:p>
          <a:p>
            <a:pPr algn="ctr">
              <a:lnSpc>
                <a:spcPct val="114999"/>
              </a:lnSpc>
              <a:buNone/>
            </a:pPr>
            <a:endParaRPr lang="en" sz="1600" b="1">
              <a:solidFill>
                <a:srgbClr val="0C343D"/>
              </a:solidFill>
              <a:latin typeface="+mj-lt"/>
            </a:endParaRPr>
          </a:p>
        </p:txBody>
      </p:sp>
      <p:sp>
        <p:nvSpPr>
          <p:cNvPr id="594" name="Google Shape;594;p84"/>
          <p:cNvSpPr txBox="1"/>
          <p:nvPr/>
        </p:nvSpPr>
        <p:spPr>
          <a:xfrm rot="21599560">
            <a:off x="7085397" y="958658"/>
            <a:ext cx="2766042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Derived Product</a:t>
            </a:r>
            <a:endParaRPr lang="en-US" sz="1600" b="1">
              <a:solidFill>
                <a:srgbClr val="0C343D"/>
              </a:solidFill>
              <a:latin typeface="+mj-lt"/>
            </a:endParaRPr>
          </a:p>
        </p:txBody>
      </p:sp>
      <p:sp>
        <p:nvSpPr>
          <p:cNvPr id="595" name="Google Shape;595;p84"/>
          <p:cNvSpPr txBox="1"/>
          <p:nvPr/>
        </p:nvSpPr>
        <p:spPr>
          <a:xfrm>
            <a:off x="7728678" y="1902808"/>
            <a:ext cx="3055851" cy="32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>
                <a:solidFill>
                  <a:srgbClr val="0C343D"/>
                </a:solidFill>
                <a:latin typeface="+mj-lt"/>
              </a:rPr>
              <a:t>1) NHD at the 1:24,000 scale</a:t>
            </a:r>
            <a:endParaRPr sz="1300">
              <a:solidFill>
                <a:srgbClr val="0C343D"/>
              </a:solidFill>
              <a:latin typeface="+mj-lt"/>
            </a:endParaRPr>
          </a:p>
        </p:txBody>
      </p:sp>
      <p:sp>
        <p:nvSpPr>
          <p:cNvPr id="597" name="Google Shape;597;p84"/>
          <p:cNvSpPr txBox="1"/>
          <p:nvPr/>
        </p:nvSpPr>
        <p:spPr>
          <a:xfrm>
            <a:off x="8242501" y="2581263"/>
            <a:ext cx="2716713" cy="248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>
                <a:solidFill>
                  <a:srgbClr val="0C343D"/>
                </a:solidFill>
                <a:latin typeface="+mj-lt"/>
              </a:rPr>
              <a:t>3) 10-meter 3DEP Elevation Data</a:t>
            </a:r>
            <a:endParaRPr lang="en-US" sz="1300">
              <a:solidFill>
                <a:srgbClr val="0C343D"/>
              </a:solidFill>
              <a:latin typeface="+mj-lt"/>
            </a:endParaRPr>
          </a:p>
        </p:txBody>
      </p:sp>
      <p:sp>
        <p:nvSpPr>
          <p:cNvPr id="598" name="Google Shape;598;p84"/>
          <p:cNvSpPr txBox="1"/>
          <p:nvPr/>
        </p:nvSpPr>
        <p:spPr>
          <a:xfrm>
            <a:off x="7697580" y="3965644"/>
            <a:ext cx="3580019" cy="6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Partnership between the USGS and Horizon Systems</a:t>
            </a:r>
            <a:endParaRPr sz="1600" b="1">
              <a:solidFill>
                <a:srgbClr val="0C343D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63A5D5-BFDA-4514-B367-14B413357ED7}"/>
              </a:ext>
            </a:extLst>
          </p:cNvPr>
          <p:cNvSpPr txBox="1"/>
          <p:nvPr/>
        </p:nvSpPr>
        <p:spPr>
          <a:xfrm>
            <a:off x="2946036" y="5276087"/>
            <a:ext cx="2340236" cy="11264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1600" b="1">
                <a:solidFill>
                  <a:srgbClr val="274E13"/>
                </a:solidFill>
                <a:latin typeface="+mj-lt"/>
              </a:rPr>
              <a:t>Uses: </a:t>
            </a:r>
            <a:r>
              <a:rPr lang="en" sz="1600">
                <a:solidFill>
                  <a:srgbClr val="274E13"/>
                </a:solidFill>
                <a:latin typeface="+mj-lt"/>
              </a:rPr>
              <a:t>Cartographic purposes, Application Ready (User must </a:t>
            </a:r>
          </a:p>
          <a:p>
            <a:pPr>
              <a:buNone/>
            </a:pPr>
            <a:r>
              <a:rPr lang="en" sz="1600">
                <a:solidFill>
                  <a:srgbClr val="274E13"/>
                </a:solidFill>
                <a:latin typeface="+mj-lt"/>
              </a:rPr>
              <a:t>perform analysis)</a:t>
            </a:r>
            <a:endParaRPr lang="en-US" sz="1600">
              <a:solidFill>
                <a:srgbClr val="274E13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C9E484-6B9C-4529-9A62-FCB858577E4F}"/>
              </a:ext>
            </a:extLst>
          </p:cNvPr>
          <p:cNvSpPr txBox="1"/>
          <p:nvPr/>
        </p:nvSpPr>
        <p:spPr>
          <a:xfrm>
            <a:off x="6545233" y="6110161"/>
            <a:ext cx="277585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1600" b="1">
                <a:solidFill>
                  <a:srgbClr val="0C343D"/>
                </a:solidFill>
                <a:latin typeface="+mj-lt"/>
              </a:rPr>
              <a:t>Uses:</a:t>
            </a:r>
            <a:r>
              <a:rPr lang="en-US" sz="1600">
                <a:solidFill>
                  <a:srgbClr val="0C343D"/>
                </a:solidFill>
                <a:latin typeface="+mj-lt"/>
              </a:rPr>
              <a:t> Modeling, Navigation,        	Analyses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B06329-9C11-4884-9392-4193D8FB3BAD}"/>
              </a:ext>
            </a:extLst>
          </p:cNvPr>
          <p:cNvSpPr txBox="1"/>
          <p:nvPr/>
        </p:nvSpPr>
        <p:spPr>
          <a:xfrm>
            <a:off x="8017696" y="2222852"/>
            <a:ext cx="3184951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1300">
                <a:solidFill>
                  <a:srgbClr val="0C343D"/>
                </a:solidFill>
                <a:latin typeface="+mj-lt"/>
              </a:rPr>
              <a:t>2) WBD using Hydrologic Units HU4 or HU8 scale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D68E5B-7C2E-4AA9-B3F0-2BDAF71BAF68}"/>
              </a:ext>
            </a:extLst>
          </p:cNvPr>
          <p:cNvSpPr txBox="1"/>
          <p:nvPr/>
        </p:nvSpPr>
        <p:spPr>
          <a:xfrm>
            <a:off x="6795068" y="1342611"/>
            <a:ext cx="3993886" cy="6340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Created using snapshot </a:t>
            </a:r>
          </a:p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source data:</a:t>
            </a:r>
            <a:endParaRPr lang="en-US" sz="1600" b="1">
              <a:solidFill>
                <a:srgbClr val="0C343D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47C536-0180-4D3D-895B-4190782871D1}"/>
              </a:ext>
            </a:extLst>
          </p:cNvPr>
          <p:cNvSpPr txBox="1"/>
          <p:nvPr/>
        </p:nvSpPr>
        <p:spPr>
          <a:xfrm>
            <a:off x="7942746" y="2992941"/>
            <a:ext cx="3334853" cy="6340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Refresh cycle based on </a:t>
            </a:r>
          </a:p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source data updates</a:t>
            </a:r>
            <a:endParaRPr lang="en-US" sz="1600" b="1">
              <a:solidFill>
                <a:srgbClr val="0C343D"/>
              </a:solidFill>
              <a:latin typeface="+mj-lt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D6F640B-9DDB-43D1-8130-0BFD428D6671}"/>
              </a:ext>
            </a:extLst>
          </p:cNvPr>
          <p:cNvGrpSpPr/>
          <p:nvPr/>
        </p:nvGrpSpPr>
        <p:grpSpPr>
          <a:xfrm>
            <a:off x="6841562" y="4607562"/>
            <a:ext cx="4467246" cy="1559164"/>
            <a:chOff x="6905730" y="4447142"/>
            <a:chExt cx="4467246" cy="1559164"/>
          </a:xfrm>
        </p:grpSpPr>
        <p:sp>
          <p:nvSpPr>
            <p:cNvPr id="596" name="Google Shape;596;p84"/>
            <p:cNvSpPr txBox="1"/>
            <p:nvPr/>
          </p:nvSpPr>
          <p:spPr>
            <a:xfrm>
              <a:off x="7143101" y="4447142"/>
              <a:ext cx="4229875" cy="945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Aft>
                  <a:spcPts val="300"/>
                </a:spcAft>
                <a:buNone/>
              </a:pPr>
              <a:r>
                <a:rPr lang="en" sz="1600" b="1">
                  <a:solidFill>
                    <a:srgbClr val="0C343D"/>
                  </a:solidFill>
                  <a:latin typeface="+mj-lt"/>
                </a:rPr>
                <a:t>Enhanced Stream Network 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0C343D"/>
                  </a:solidFill>
                  <a:latin typeface="+mj-lt"/>
                </a:rPr>
                <a:t>including: </a:t>
              </a:r>
              <a:endParaRPr lang="en-US" sz="1600" b="1">
                <a:solidFill>
                  <a:srgbClr val="0C343D"/>
                </a:solidFill>
                <a:latin typeface="+mj-lt"/>
              </a:endParaRPr>
            </a:p>
            <a:p>
              <a:pPr algn="ctr">
                <a:buNone/>
              </a:pPr>
              <a:r>
                <a:rPr lang="en" sz="1300">
                  <a:solidFill>
                    <a:srgbClr val="0C343D"/>
                  </a:solidFill>
                  <a:latin typeface="+mj-lt"/>
                </a:rPr>
                <a:t>- Value-added attributes (VAA’s)</a:t>
              </a:r>
              <a:endParaRPr lang="en-US" sz="1300">
                <a:solidFill>
                  <a:srgbClr val="0C343D"/>
                </a:solidFill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B2D3F75-87CA-4ED8-904E-06D280190062}"/>
                </a:ext>
              </a:extLst>
            </p:cNvPr>
            <p:cNvSpPr txBox="1"/>
            <p:nvPr/>
          </p:nvSpPr>
          <p:spPr>
            <a:xfrm>
              <a:off x="7654978" y="5299157"/>
              <a:ext cx="2960913" cy="30284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4999"/>
                </a:lnSpc>
                <a:buNone/>
              </a:pPr>
              <a:r>
                <a:rPr lang="en" sz="1300">
                  <a:solidFill>
                    <a:srgbClr val="0C343D"/>
                  </a:solidFill>
                  <a:latin typeface="+mj-lt"/>
                </a:rPr>
                <a:t>- Elevation-derived catchments</a:t>
              </a:r>
              <a:endParaRPr lang="en-US" sz="1300">
                <a:solidFill>
                  <a:srgbClr val="0C343D"/>
                </a:solidFill>
                <a:latin typeface="+mj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5E72625-2063-49CB-8B0C-2EADAC83843D}"/>
                </a:ext>
              </a:extLst>
            </p:cNvPr>
            <p:cNvSpPr txBox="1"/>
            <p:nvPr/>
          </p:nvSpPr>
          <p:spPr>
            <a:xfrm>
              <a:off x="6905730" y="5713918"/>
              <a:ext cx="3222171" cy="29238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buNone/>
              </a:pPr>
              <a:r>
                <a:rPr lang="en" sz="1300">
                  <a:solidFill>
                    <a:srgbClr val="0C343D"/>
                  </a:solidFill>
                  <a:latin typeface="+mj-lt"/>
                </a:rPr>
                <a:t>- Flow direction and accumulation grids</a:t>
              </a:r>
              <a:endParaRPr lang="en-US" sz="1300">
                <a:solidFill>
                  <a:srgbClr val="0C343D"/>
                </a:solidFill>
                <a:latin typeface="+mj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6372BB0-23BA-4CE5-86BD-37CC1B421C8F}"/>
                </a:ext>
              </a:extLst>
            </p:cNvPr>
            <p:cNvSpPr txBox="1"/>
            <p:nvPr/>
          </p:nvSpPr>
          <p:spPr>
            <a:xfrm>
              <a:off x="7283168" y="5519093"/>
              <a:ext cx="2775857" cy="29238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buNone/>
              </a:pPr>
              <a:r>
                <a:rPr lang="en-US" sz="1300">
                  <a:solidFill>
                    <a:srgbClr val="0C343D"/>
                  </a:solidFill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- Stream and catchment attributes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6804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3CC239E-53CA-4AAC-AE36-B74C811911F3}"/>
              </a:ext>
            </a:extLst>
          </p:cNvPr>
          <p:cNvGrpSpPr/>
          <p:nvPr/>
        </p:nvGrpSpPr>
        <p:grpSpPr>
          <a:xfrm>
            <a:off x="5195691" y="1038037"/>
            <a:ext cx="5544141" cy="5685494"/>
            <a:chOff x="4905806" y="872002"/>
            <a:chExt cx="5544141" cy="5685494"/>
          </a:xfrm>
        </p:grpSpPr>
        <p:sp>
          <p:nvSpPr>
            <p:cNvPr id="6" name="Google Shape;702;p91">
              <a:extLst>
                <a:ext uri="{FF2B5EF4-FFF2-40B4-BE49-F238E27FC236}">
                  <a16:creationId xmlns:a16="http://schemas.microsoft.com/office/drawing/2014/main" id="{8BD0BD1E-1A48-40BA-BFE0-085F6F370233}"/>
                </a:ext>
              </a:extLst>
            </p:cNvPr>
            <p:cNvSpPr txBox="1"/>
            <p:nvPr/>
          </p:nvSpPr>
          <p:spPr>
            <a:xfrm>
              <a:off x="4905806" y="1133268"/>
              <a:ext cx="3466667" cy="9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buClr>
                  <a:schemeClr val="lt1"/>
                </a:buClr>
                <a:buSzPts val="1800"/>
              </a:pPr>
              <a:r>
                <a:rPr lang="en" sz="1800"/>
                <a:t>  </a:t>
              </a:r>
              <a:r>
                <a:rPr lang="en" sz="1800" u="sng">
                  <a:latin typeface="Arial"/>
                  <a:ea typeface="Arial"/>
                  <a:cs typeface="Arial"/>
                  <a:sym typeface="Arial"/>
                </a:rPr>
                <a:t>Vector data</a:t>
              </a:r>
              <a:r>
                <a:rPr lang="en" sz="1800"/>
                <a:t>             </a:t>
              </a:r>
              <a:endParaRPr lang="en-US" sz="1800" u="sng">
                <a:latin typeface="Arial"/>
                <a:ea typeface="Arial"/>
                <a:cs typeface="Arial"/>
              </a:endParaRPr>
            </a:p>
          </p:txBody>
        </p:sp>
        <p:sp>
          <p:nvSpPr>
            <p:cNvPr id="7" name="Google Shape;703;p91">
              <a:extLst>
                <a:ext uri="{FF2B5EF4-FFF2-40B4-BE49-F238E27FC236}">
                  <a16:creationId xmlns:a16="http://schemas.microsoft.com/office/drawing/2014/main" id="{5546077E-6DAC-45E7-893F-A37BDE94AF0D}"/>
                </a:ext>
              </a:extLst>
            </p:cNvPr>
            <p:cNvSpPr txBox="1"/>
            <p:nvPr/>
          </p:nvSpPr>
          <p:spPr>
            <a:xfrm>
              <a:off x="6887963" y="1133268"/>
              <a:ext cx="1541175" cy="4025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None/>
              </a:pPr>
              <a:r>
                <a:rPr lang="en" sz="1800" u="sng">
                  <a:latin typeface="Arial"/>
                  <a:ea typeface="Arial"/>
                  <a:cs typeface="Arial"/>
                  <a:sym typeface="Arial"/>
                </a:rPr>
                <a:t>Raster </a:t>
              </a:r>
              <a:r>
                <a:rPr lang="en" sz="1800" u="sng"/>
                <a:t>data</a:t>
              </a:r>
              <a:endParaRPr lang="en" sz="180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512BAA5-B62A-4774-A2B9-FCD3841161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365"/>
            <a:stretch/>
          </p:blipFill>
          <p:spPr>
            <a:xfrm>
              <a:off x="4926993" y="1530951"/>
              <a:ext cx="1905993" cy="3567767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4D3C55E-3DAE-4F22-BD3B-6F56D13A8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42766" y="1530950"/>
              <a:ext cx="1598944" cy="192034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E0E2B55-30AC-4574-9E1A-CAF7C8ED8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54172" y="3469346"/>
              <a:ext cx="1799208" cy="2501142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E6DE48E-E957-476C-86EF-7A5D273D4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50740" y="872002"/>
              <a:ext cx="1799207" cy="5685494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pic>
        <p:nvPicPr>
          <p:cNvPr id="12" name="Picture 6">
            <a:extLst>
              <a:ext uri="{FF2B5EF4-FFF2-40B4-BE49-F238E27FC236}">
                <a16:creationId xmlns:a16="http://schemas.microsoft.com/office/drawing/2014/main" id="{2493CBD3-9C4A-460A-A300-39FE13AD44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2474" y="1193006"/>
            <a:ext cx="1761392" cy="504348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95F0548-BF1A-4A19-BF46-26B0CFF63071}"/>
              </a:ext>
            </a:extLst>
          </p:cNvPr>
          <p:cNvGrpSpPr/>
          <p:nvPr/>
        </p:nvGrpSpPr>
        <p:grpSpPr>
          <a:xfrm>
            <a:off x="1620986" y="379645"/>
            <a:ext cx="6768200" cy="683664"/>
            <a:chOff x="1653070" y="-90129"/>
            <a:chExt cx="6768200" cy="683664"/>
          </a:xfrm>
        </p:grpSpPr>
        <p:sp>
          <p:nvSpPr>
            <p:cNvPr id="13" name="Google Shape;582;p84">
              <a:extLst>
                <a:ext uri="{FF2B5EF4-FFF2-40B4-BE49-F238E27FC236}">
                  <a16:creationId xmlns:a16="http://schemas.microsoft.com/office/drawing/2014/main" id="{E2763717-3ABB-4D55-9669-081CCD2A74FF}"/>
                </a:ext>
              </a:extLst>
            </p:cNvPr>
            <p:cNvSpPr txBox="1"/>
            <p:nvPr/>
          </p:nvSpPr>
          <p:spPr>
            <a:xfrm>
              <a:off x="1653070" y="-35265"/>
              <a:ext cx="3000000" cy="628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 b="1">
                  <a:solidFill>
                    <a:srgbClr val="38761D"/>
                  </a:solidFill>
                  <a:latin typeface="+mj-lt"/>
                </a:rPr>
                <a:t>NHD</a:t>
              </a:r>
              <a:endParaRPr sz="3400" b="1">
                <a:solidFill>
                  <a:srgbClr val="38761D"/>
                </a:solidFill>
                <a:latin typeface="+mj-lt"/>
              </a:endParaRPr>
            </a:p>
          </p:txBody>
        </p:sp>
        <p:sp>
          <p:nvSpPr>
            <p:cNvPr id="14" name="Google Shape;583;p84">
              <a:extLst>
                <a:ext uri="{FF2B5EF4-FFF2-40B4-BE49-F238E27FC236}">
                  <a16:creationId xmlns:a16="http://schemas.microsoft.com/office/drawing/2014/main" id="{27D7CA1C-0E05-4C1D-9CD8-043507B48BEA}"/>
                </a:ext>
              </a:extLst>
            </p:cNvPr>
            <p:cNvSpPr txBox="1"/>
            <p:nvPr/>
          </p:nvSpPr>
          <p:spPr>
            <a:xfrm>
              <a:off x="5421270" y="-90129"/>
              <a:ext cx="3000000" cy="628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37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 b="1">
                  <a:solidFill>
                    <a:srgbClr val="134F5C"/>
                  </a:solidFill>
                  <a:latin typeface="+mj-lt"/>
                </a:rPr>
                <a:t>NHDPlus HR</a:t>
              </a:r>
              <a:endParaRPr sz="3400" b="1">
                <a:solidFill>
                  <a:srgbClr val="134F5C"/>
                </a:solidFill>
                <a:latin typeface="+mj-lt"/>
              </a:endParaRPr>
            </a:p>
          </p:txBody>
        </p:sp>
        <p:sp>
          <p:nvSpPr>
            <p:cNvPr id="15" name="Google Shape;584;p84">
              <a:extLst>
                <a:ext uri="{FF2B5EF4-FFF2-40B4-BE49-F238E27FC236}">
                  <a16:creationId xmlns:a16="http://schemas.microsoft.com/office/drawing/2014/main" id="{A876905E-C636-4910-9CB6-7963A2AF8A60}"/>
                </a:ext>
              </a:extLst>
            </p:cNvPr>
            <p:cNvSpPr txBox="1"/>
            <p:nvPr/>
          </p:nvSpPr>
          <p:spPr>
            <a:xfrm>
              <a:off x="4611822" y="77058"/>
              <a:ext cx="809447" cy="44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v</a:t>
              </a:r>
              <a:r>
                <a:rPr lang="en-US" sz="25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s</a:t>
              </a:r>
              <a:r>
                <a:rPr lang="en" sz="25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.</a:t>
              </a:r>
              <a:endParaRPr sz="2500"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6525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84"/>
          <p:cNvSpPr txBox="1">
            <a:spLocks noGrp="1"/>
          </p:cNvSpPr>
          <p:nvPr>
            <p:ph type="body" idx="1"/>
          </p:nvPr>
        </p:nvSpPr>
        <p:spPr>
          <a:xfrm>
            <a:off x="1835700" y="1536633"/>
            <a:ext cx="3999900" cy="26793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endParaRPr sz="1200"/>
          </a:p>
          <a:p>
            <a:pPr marL="914400" indent="0">
              <a:spcBef>
                <a:spcPts val="1600"/>
              </a:spcBef>
              <a:spcAft>
                <a:spcPts val="1600"/>
              </a:spcAft>
              <a:buNone/>
            </a:pPr>
            <a:endParaRPr sz="1200"/>
          </a:p>
        </p:txBody>
      </p:sp>
      <p:grpSp>
        <p:nvGrpSpPr>
          <p:cNvPr id="578" name="Google Shape;578;p84"/>
          <p:cNvGrpSpPr/>
          <p:nvPr/>
        </p:nvGrpSpPr>
        <p:grpSpPr>
          <a:xfrm>
            <a:off x="914401" y="179064"/>
            <a:ext cx="10449350" cy="6608664"/>
            <a:chOff x="58925" y="1096034"/>
            <a:chExt cx="9026846" cy="5688203"/>
          </a:xfrm>
        </p:grpSpPr>
        <p:sp>
          <p:nvSpPr>
            <p:cNvPr id="579" name="Google Shape;579;p84"/>
            <p:cNvSpPr/>
            <p:nvPr/>
          </p:nvSpPr>
          <p:spPr>
            <a:xfrm>
              <a:off x="2862945" y="1107574"/>
              <a:ext cx="6222826" cy="5676658"/>
            </a:xfrm>
            <a:prstGeom prst="ellipse">
              <a:avLst/>
            </a:prstGeom>
            <a:solidFill>
              <a:srgbClr val="134F5C">
                <a:alpha val="29610"/>
              </a:srgbClr>
            </a:solidFill>
            <a:ln w="28575" cap="flat" cmpd="sng">
              <a:solidFill>
                <a:srgbClr val="134F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/>
            </a:p>
          </p:txBody>
        </p:sp>
        <p:sp>
          <p:nvSpPr>
            <p:cNvPr id="580" name="Google Shape;580;p84"/>
            <p:cNvSpPr/>
            <p:nvPr/>
          </p:nvSpPr>
          <p:spPr>
            <a:xfrm>
              <a:off x="58925" y="1096034"/>
              <a:ext cx="6028949" cy="5688203"/>
            </a:xfrm>
            <a:prstGeom prst="ellipse">
              <a:avLst/>
            </a:prstGeom>
            <a:solidFill>
              <a:srgbClr val="38761D">
                <a:alpha val="28490"/>
              </a:srgbClr>
            </a:solidFill>
            <a:ln w="28575" cap="flat" cmpd="sng">
              <a:solidFill>
                <a:srgbClr val="38761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/>
            </a:p>
          </p:txBody>
        </p:sp>
      </p:grpSp>
      <p:grpSp>
        <p:nvGrpSpPr>
          <p:cNvPr id="581" name="Google Shape;581;p84"/>
          <p:cNvGrpSpPr/>
          <p:nvPr/>
        </p:nvGrpSpPr>
        <p:grpSpPr>
          <a:xfrm>
            <a:off x="2824144" y="396914"/>
            <a:ext cx="6768200" cy="683664"/>
            <a:chOff x="1187850" y="429000"/>
            <a:chExt cx="6768200" cy="683664"/>
          </a:xfrm>
        </p:grpSpPr>
        <p:sp>
          <p:nvSpPr>
            <p:cNvPr id="582" name="Google Shape;582;p84"/>
            <p:cNvSpPr txBox="1"/>
            <p:nvPr/>
          </p:nvSpPr>
          <p:spPr>
            <a:xfrm>
              <a:off x="1187850" y="483864"/>
              <a:ext cx="3000000" cy="628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 b="1">
                  <a:solidFill>
                    <a:srgbClr val="38761D"/>
                  </a:solidFill>
                </a:rPr>
                <a:t>NHD</a:t>
              </a:r>
              <a:endParaRPr sz="3400" b="1">
                <a:solidFill>
                  <a:srgbClr val="38761D"/>
                </a:solidFill>
              </a:endParaRPr>
            </a:p>
          </p:txBody>
        </p:sp>
        <p:sp>
          <p:nvSpPr>
            <p:cNvPr id="583" name="Google Shape;583;p84"/>
            <p:cNvSpPr txBox="1"/>
            <p:nvPr/>
          </p:nvSpPr>
          <p:spPr>
            <a:xfrm>
              <a:off x="4956050" y="429000"/>
              <a:ext cx="3000000" cy="628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37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 b="1">
                  <a:solidFill>
                    <a:srgbClr val="134F5C"/>
                  </a:solidFill>
                </a:rPr>
                <a:t>NHDPlus HR</a:t>
              </a:r>
              <a:endParaRPr sz="3400" b="1">
                <a:solidFill>
                  <a:srgbClr val="134F5C"/>
                </a:solidFill>
              </a:endParaRPr>
            </a:p>
          </p:txBody>
        </p:sp>
      </p:grpSp>
      <p:sp>
        <p:nvSpPr>
          <p:cNvPr id="600" name="Google Shape;600;p84"/>
          <p:cNvSpPr txBox="1"/>
          <p:nvPr/>
        </p:nvSpPr>
        <p:spPr>
          <a:xfrm>
            <a:off x="4988822" y="1152248"/>
            <a:ext cx="2128003" cy="36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Both datasets:</a:t>
            </a:r>
            <a:endParaRPr sz="200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601" name="Google Shape;601;p84"/>
          <p:cNvSpPr txBox="1"/>
          <p:nvPr/>
        </p:nvSpPr>
        <p:spPr>
          <a:xfrm>
            <a:off x="4242913" y="1907400"/>
            <a:ext cx="3590451" cy="3089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None/>
            </a:pPr>
            <a:r>
              <a:rPr lang="en" sz="1600" b="1">
                <a:solidFill>
                  <a:srgbClr val="004735"/>
                </a:solidFill>
                <a:latin typeface="+mj-lt"/>
              </a:rPr>
              <a:t>Nationwide Coverage</a:t>
            </a:r>
            <a:endParaRPr lang="en-US" sz="1600" b="1">
              <a:latin typeface="+mj-lt"/>
            </a:endParaRPr>
          </a:p>
          <a:p>
            <a:pPr algn="ctr">
              <a:buNone/>
            </a:pPr>
            <a:endParaRPr lang="en-US" sz="1600" b="1">
              <a:latin typeface="+mj-lt"/>
            </a:endParaRPr>
          </a:p>
          <a:p>
            <a:pPr algn="ctr">
              <a:buNone/>
            </a:pPr>
            <a:r>
              <a:rPr lang="en" sz="1600" b="1">
                <a:solidFill>
                  <a:srgbClr val="004735"/>
                </a:solidFill>
                <a:latin typeface="+mj-lt"/>
              </a:rPr>
              <a:t>Seamless Hydrographic Network</a:t>
            </a:r>
          </a:p>
          <a:p>
            <a:pPr algn="ctr">
              <a:buNone/>
            </a:pPr>
            <a:endParaRPr lang="en" sz="1600" b="1">
              <a:solidFill>
                <a:srgbClr val="004735"/>
              </a:solidFill>
              <a:latin typeface="+mj-lt"/>
            </a:endParaRPr>
          </a:p>
          <a:p>
            <a:pPr algn="ctr">
              <a:buNone/>
            </a:pPr>
            <a:r>
              <a:rPr lang="en" sz="1600" b="1">
                <a:solidFill>
                  <a:srgbClr val="004735"/>
                </a:solidFill>
                <a:latin typeface="+mj-lt"/>
              </a:rPr>
              <a:t>High Resolution 1:24K scale data</a:t>
            </a:r>
          </a:p>
          <a:p>
            <a:pPr algn="ctr">
              <a:buNone/>
            </a:pPr>
            <a:endParaRPr lang="en" sz="1600" b="1">
              <a:solidFill>
                <a:srgbClr val="004735"/>
              </a:solidFill>
              <a:latin typeface="+mj-lt"/>
            </a:endParaRPr>
          </a:p>
          <a:p>
            <a:pPr algn="ctr">
              <a:buNone/>
            </a:pPr>
            <a:r>
              <a:rPr lang="en" sz="1600" b="1">
                <a:solidFill>
                  <a:srgbClr val="004735"/>
                </a:solidFill>
                <a:latin typeface="+mj-lt"/>
              </a:rPr>
              <a:t>Named Features (GNIS)</a:t>
            </a:r>
          </a:p>
          <a:p>
            <a:pPr algn="ctr">
              <a:buNone/>
            </a:pPr>
            <a:endParaRPr lang="en" sz="1600">
              <a:solidFill>
                <a:srgbClr val="004735"/>
              </a:solidFill>
              <a:latin typeface="+mj-lt"/>
            </a:endParaRPr>
          </a:p>
          <a:p>
            <a:pPr algn="ctr">
              <a:buNone/>
            </a:pPr>
            <a:r>
              <a:rPr lang="en" sz="1600" b="1">
                <a:solidFill>
                  <a:srgbClr val="004735"/>
                </a:solidFill>
                <a:latin typeface="+mj-lt"/>
              </a:rPr>
              <a:t>Addressing Features</a:t>
            </a:r>
          </a:p>
          <a:p>
            <a:pPr algn="ctr">
              <a:buNone/>
            </a:pPr>
            <a:r>
              <a:rPr lang="en" sz="1600">
                <a:solidFill>
                  <a:srgbClr val="004735"/>
                </a:solidFill>
                <a:latin typeface="+mj-lt"/>
              </a:rPr>
              <a:t>Ie. Reachcodes vs NHDPlusIDs</a:t>
            </a:r>
          </a:p>
          <a:p>
            <a:pPr algn="ctr">
              <a:buNone/>
            </a:pPr>
            <a:endParaRPr lang="en" sz="1600">
              <a:solidFill>
                <a:srgbClr val="004735"/>
              </a:solidFill>
              <a:latin typeface="+mj-lt"/>
            </a:endParaRPr>
          </a:p>
          <a:p>
            <a:pPr algn="ctr">
              <a:buNone/>
            </a:pPr>
            <a:endParaRPr lang="en" sz="1600">
              <a:solidFill>
                <a:srgbClr val="00473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4379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84"/>
          <p:cNvSpPr txBox="1">
            <a:spLocks noGrp="1"/>
          </p:cNvSpPr>
          <p:nvPr>
            <p:ph type="body" idx="1"/>
          </p:nvPr>
        </p:nvSpPr>
        <p:spPr>
          <a:xfrm>
            <a:off x="1835700" y="1536633"/>
            <a:ext cx="3999900" cy="26793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buNone/>
            </a:pPr>
            <a:endParaRPr sz="1200"/>
          </a:p>
          <a:p>
            <a:pPr marL="914400" indent="0">
              <a:spcBef>
                <a:spcPts val="1600"/>
              </a:spcBef>
              <a:spcAft>
                <a:spcPts val="1600"/>
              </a:spcAft>
              <a:buNone/>
            </a:pPr>
            <a:endParaRPr sz="1200"/>
          </a:p>
        </p:txBody>
      </p:sp>
      <p:grpSp>
        <p:nvGrpSpPr>
          <p:cNvPr id="578" name="Google Shape;578;p84"/>
          <p:cNvGrpSpPr/>
          <p:nvPr/>
        </p:nvGrpSpPr>
        <p:grpSpPr>
          <a:xfrm>
            <a:off x="914401" y="179064"/>
            <a:ext cx="10449350" cy="6608664"/>
            <a:chOff x="58925" y="1096034"/>
            <a:chExt cx="9026846" cy="5688203"/>
          </a:xfrm>
        </p:grpSpPr>
        <p:sp>
          <p:nvSpPr>
            <p:cNvPr id="579" name="Google Shape;579;p84"/>
            <p:cNvSpPr/>
            <p:nvPr/>
          </p:nvSpPr>
          <p:spPr>
            <a:xfrm>
              <a:off x="2862945" y="1107574"/>
              <a:ext cx="6222826" cy="5676658"/>
            </a:xfrm>
            <a:prstGeom prst="ellipse">
              <a:avLst/>
            </a:prstGeom>
            <a:solidFill>
              <a:srgbClr val="134F5C">
                <a:alpha val="29610"/>
              </a:srgbClr>
            </a:solidFill>
            <a:ln w="28575" cap="flat" cmpd="sng">
              <a:solidFill>
                <a:srgbClr val="134F5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/>
            </a:p>
          </p:txBody>
        </p:sp>
        <p:sp>
          <p:nvSpPr>
            <p:cNvPr id="580" name="Google Shape;580;p84"/>
            <p:cNvSpPr/>
            <p:nvPr/>
          </p:nvSpPr>
          <p:spPr>
            <a:xfrm>
              <a:off x="58925" y="1096034"/>
              <a:ext cx="6028949" cy="5688203"/>
            </a:xfrm>
            <a:prstGeom prst="ellipse">
              <a:avLst/>
            </a:prstGeom>
            <a:solidFill>
              <a:srgbClr val="38761D">
                <a:alpha val="28490"/>
              </a:srgbClr>
            </a:solidFill>
            <a:ln w="28575" cap="flat" cmpd="sng">
              <a:solidFill>
                <a:srgbClr val="38761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/>
            </a:p>
          </p:txBody>
        </p:sp>
      </p:grpSp>
      <p:grpSp>
        <p:nvGrpSpPr>
          <p:cNvPr id="581" name="Google Shape;581;p84"/>
          <p:cNvGrpSpPr/>
          <p:nvPr/>
        </p:nvGrpSpPr>
        <p:grpSpPr>
          <a:xfrm>
            <a:off x="2824144" y="396914"/>
            <a:ext cx="6768200" cy="683664"/>
            <a:chOff x="1187850" y="429000"/>
            <a:chExt cx="6768200" cy="683664"/>
          </a:xfrm>
        </p:grpSpPr>
        <p:sp>
          <p:nvSpPr>
            <p:cNvPr id="582" name="Google Shape;582;p84"/>
            <p:cNvSpPr txBox="1"/>
            <p:nvPr/>
          </p:nvSpPr>
          <p:spPr>
            <a:xfrm>
              <a:off x="1187850" y="483864"/>
              <a:ext cx="3000000" cy="628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 b="1">
                  <a:solidFill>
                    <a:srgbClr val="38761D"/>
                  </a:solidFill>
                  <a:latin typeface="+mj-lt"/>
                </a:rPr>
                <a:t>NHD</a:t>
              </a:r>
              <a:endParaRPr sz="3400" b="1">
                <a:solidFill>
                  <a:srgbClr val="38761D"/>
                </a:solidFill>
                <a:latin typeface="+mj-lt"/>
              </a:endParaRPr>
            </a:p>
          </p:txBody>
        </p:sp>
        <p:sp>
          <p:nvSpPr>
            <p:cNvPr id="583" name="Google Shape;583;p84"/>
            <p:cNvSpPr txBox="1"/>
            <p:nvPr/>
          </p:nvSpPr>
          <p:spPr>
            <a:xfrm>
              <a:off x="4956050" y="429000"/>
              <a:ext cx="3000000" cy="6288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37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00" b="1">
                  <a:solidFill>
                    <a:srgbClr val="134F5C"/>
                  </a:solidFill>
                  <a:latin typeface="+mj-lt"/>
                </a:rPr>
                <a:t>NHDPlus HR</a:t>
              </a:r>
              <a:endParaRPr sz="3400" b="1">
                <a:solidFill>
                  <a:srgbClr val="134F5C"/>
                </a:solidFill>
                <a:latin typeface="+mj-lt"/>
              </a:endParaRPr>
            </a:p>
          </p:txBody>
        </p:sp>
      </p:grpSp>
      <p:sp>
        <p:nvSpPr>
          <p:cNvPr id="587" name="Google Shape;587;p84"/>
          <p:cNvSpPr txBox="1"/>
          <p:nvPr/>
        </p:nvSpPr>
        <p:spPr>
          <a:xfrm rot="21599560">
            <a:off x="1743379" y="1194000"/>
            <a:ext cx="2352385" cy="443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600"/>
              </a:spcAft>
              <a:buNone/>
            </a:pPr>
            <a:r>
              <a:rPr lang="en" sz="1600" b="1">
                <a:solidFill>
                  <a:srgbClr val="274E13"/>
                </a:solidFill>
                <a:latin typeface="+mj-lt"/>
              </a:rPr>
              <a:t>Source Data</a:t>
            </a:r>
          </a:p>
        </p:txBody>
      </p:sp>
      <p:sp>
        <p:nvSpPr>
          <p:cNvPr id="588" name="Google Shape;588;p84"/>
          <p:cNvSpPr txBox="1"/>
          <p:nvPr/>
        </p:nvSpPr>
        <p:spPr>
          <a:xfrm>
            <a:off x="1232786" y="1639414"/>
            <a:ext cx="3045830" cy="1105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4999"/>
              </a:lnSpc>
              <a:spcAft>
                <a:spcPts val="1600"/>
              </a:spcAft>
              <a:buNone/>
            </a:pPr>
            <a:r>
              <a:rPr lang="en" sz="1600" b="1">
                <a:solidFill>
                  <a:srgbClr val="274E13"/>
                </a:solidFill>
                <a:latin typeface="+mj-lt"/>
              </a:rPr>
              <a:t>Live, editable data receiving continual updates</a:t>
            </a:r>
            <a:endParaRPr lang="en-US" sz="1600" b="1">
              <a:latin typeface="+mj-lt"/>
            </a:endParaRPr>
          </a:p>
          <a:p>
            <a:pPr>
              <a:lnSpc>
                <a:spcPct val="114999"/>
              </a:lnSpc>
              <a:spcAft>
                <a:spcPts val="1600"/>
              </a:spcAft>
              <a:buNone/>
            </a:pPr>
            <a:r>
              <a:rPr lang="en" sz="1600" b="1">
                <a:solidFill>
                  <a:srgbClr val="274E13"/>
                </a:solidFill>
                <a:latin typeface="+mj-lt"/>
              </a:rPr>
              <a:t>Surface Water Dataset</a:t>
            </a:r>
            <a:endParaRPr lang="en" sz="1600" b="1">
              <a:latin typeface="+mj-lt"/>
            </a:endParaRPr>
          </a:p>
        </p:txBody>
      </p:sp>
      <p:sp>
        <p:nvSpPr>
          <p:cNvPr id="589" name="Google Shape;589;p84"/>
          <p:cNvSpPr txBox="1"/>
          <p:nvPr/>
        </p:nvSpPr>
        <p:spPr>
          <a:xfrm>
            <a:off x="1381385" y="2908758"/>
            <a:ext cx="2778910" cy="4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  <a:spcAft>
                <a:spcPts val="1600"/>
              </a:spcAft>
              <a:buNone/>
            </a:pPr>
            <a:r>
              <a:rPr lang="en" sz="1600" b="1">
                <a:solidFill>
                  <a:srgbClr val="274E13"/>
                </a:solidFill>
                <a:latin typeface="+mj-lt"/>
              </a:rPr>
              <a:t>Contains only vectors</a:t>
            </a:r>
          </a:p>
        </p:txBody>
      </p:sp>
      <p:sp>
        <p:nvSpPr>
          <p:cNvPr id="591" name="Google Shape;591;p84"/>
          <p:cNvSpPr txBox="1"/>
          <p:nvPr/>
        </p:nvSpPr>
        <p:spPr>
          <a:xfrm rot="21599611">
            <a:off x="1085389" y="4745182"/>
            <a:ext cx="3731556" cy="417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en" sz="1500" b="1">
                <a:solidFill>
                  <a:srgbClr val="274E13"/>
                </a:solidFill>
              </a:rPr>
              <a:t>Component of The National Map</a:t>
            </a:r>
          </a:p>
        </p:txBody>
      </p:sp>
      <p:sp>
        <p:nvSpPr>
          <p:cNvPr id="592" name="Google Shape;592;p84"/>
          <p:cNvSpPr txBox="1"/>
          <p:nvPr/>
        </p:nvSpPr>
        <p:spPr>
          <a:xfrm>
            <a:off x="1083602" y="3415020"/>
            <a:ext cx="3044442" cy="115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en" sz="1600" b="1">
                <a:solidFill>
                  <a:srgbClr val="274E13"/>
                </a:solidFill>
              </a:rPr>
              <a:t>Partnership between USGS and other stakeholders including federal, state, and other local entities.</a:t>
            </a:r>
            <a:endParaRPr lang="en-US" sz="1600" b="1"/>
          </a:p>
        </p:txBody>
      </p:sp>
      <p:sp>
        <p:nvSpPr>
          <p:cNvPr id="593" name="Google Shape;593;p84"/>
          <p:cNvSpPr txBox="1"/>
          <p:nvPr/>
        </p:nvSpPr>
        <p:spPr>
          <a:xfrm rot="21599611">
            <a:off x="7727755" y="3542695"/>
            <a:ext cx="3801669" cy="296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Contains vector and raster files</a:t>
            </a:r>
          </a:p>
          <a:p>
            <a:pPr algn="ctr">
              <a:lnSpc>
                <a:spcPct val="114999"/>
              </a:lnSpc>
              <a:buNone/>
            </a:pPr>
            <a:endParaRPr lang="en" sz="1600" b="1">
              <a:solidFill>
                <a:srgbClr val="0C343D"/>
              </a:solidFill>
              <a:latin typeface="+mj-lt"/>
            </a:endParaRPr>
          </a:p>
          <a:p>
            <a:pPr algn="ctr">
              <a:lnSpc>
                <a:spcPct val="114999"/>
              </a:lnSpc>
              <a:buNone/>
            </a:pPr>
            <a:endParaRPr lang="en" sz="1600" b="1">
              <a:solidFill>
                <a:srgbClr val="0C343D"/>
              </a:solidFill>
              <a:latin typeface="+mj-lt"/>
            </a:endParaRPr>
          </a:p>
        </p:txBody>
      </p:sp>
      <p:sp>
        <p:nvSpPr>
          <p:cNvPr id="594" name="Google Shape;594;p84"/>
          <p:cNvSpPr txBox="1"/>
          <p:nvPr/>
        </p:nvSpPr>
        <p:spPr>
          <a:xfrm rot="21599560">
            <a:off x="7085397" y="958658"/>
            <a:ext cx="2766042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Derived Product</a:t>
            </a:r>
            <a:endParaRPr lang="en-US" sz="1600" b="1">
              <a:solidFill>
                <a:srgbClr val="0C343D"/>
              </a:solidFill>
              <a:latin typeface="+mj-lt"/>
            </a:endParaRPr>
          </a:p>
        </p:txBody>
      </p:sp>
      <p:sp>
        <p:nvSpPr>
          <p:cNvPr id="595" name="Google Shape;595;p84"/>
          <p:cNvSpPr txBox="1"/>
          <p:nvPr/>
        </p:nvSpPr>
        <p:spPr>
          <a:xfrm>
            <a:off x="7728678" y="1902808"/>
            <a:ext cx="3055851" cy="32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>
                <a:solidFill>
                  <a:srgbClr val="0C343D"/>
                </a:solidFill>
                <a:latin typeface="+mj-lt"/>
              </a:rPr>
              <a:t>1) NHD at the 1:24,000 scale</a:t>
            </a:r>
            <a:endParaRPr sz="1300">
              <a:solidFill>
                <a:srgbClr val="0C343D"/>
              </a:solidFill>
              <a:latin typeface="+mj-lt"/>
            </a:endParaRPr>
          </a:p>
        </p:txBody>
      </p:sp>
      <p:sp>
        <p:nvSpPr>
          <p:cNvPr id="597" name="Google Shape;597;p84"/>
          <p:cNvSpPr txBox="1"/>
          <p:nvPr/>
        </p:nvSpPr>
        <p:spPr>
          <a:xfrm>
            <a:off x="8242501" y="2581263"/>
            <a:ext cx="2716713" cy="248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4999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>
                <a:solidFill>
                  <a:srgbClr val="0C343D"/>
                </a:solidFill>
                <a:latin typeface="+mj-lt"/>
              </a:rPr>
              <a:t>3) 10-meter 3DEP Elevation Data</a:t>
            </a:r>
            <a:endParaRPr lang="en-US" sz="1300">
              <a:solidFill>
                <a:srgbClr val="0C343D"/>
              </a:solidFill>
              <a:latin typeface="+mj-lt"/>
            </a:endParaRPr>
          </a:p>
        </p:txBody>
      </p:sp>
      <p:sp>
        <p:nvSpPr>
          <p:cNvPr id="598" name="Google Shape;598;p84"/>
          <p:cNvSpPr txBox="1"/>
          <p:nvPr/>
        </p:nvSpPr>
        <p:spPr>
          <a:xfrm>
            <a:off x="7697580" y="3965644"/>
            <a:ext cx="3580019" cy="6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Partnership between the USGS and Horizon Systems</a:t>
            </a:r>
            <a:endParaRPr sz="1600" b="1">
              <a:solidFill>
                <a:srgbClr val="0C343D"/>
              </a:solidFill>
              <a:latin typeface="+mj-lt"/>
            </a:endParaRPr>
          </a:p>
        </p:txBody>
      </p:sp>
      <p:sp>
        <p:nvSpPr>
          <p:cNvPr id="600" name="Google Shape;600;p84"/>
          <p:cNvSpPr txBox="1"/>
          <p:nvPr/>
        </p:nvSpPr>
        <p:spPr>
          <a:xfrm>
            <a:off x="4988822" y="1152248"/>
            <a:ext cx="2128003" cy="369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Both datasets:</a:t>
            </a:r>
            <a:endParaRPr sz="200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601" name="Google Shape;601;p84"/>
          <p:cNvSpPr txBox="1"/>
          <p:nvPr/>
        </p:nvSpPr>
        <p:spPr>
          <a:xfrm>
            <a:off x="4242913" y="1907400"/>
            <a:ext cx="3590451" cy="3089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None/>
            </a:pPr>
            <a:r>
              <a:rPr lang="en" sz="1600" b="1" dirty="0">
                <a:solidFill>
                  <a:srgbClr val="004735"/>
                </a:solidFill>
                <a:latin typeface="+mj-lt"/>
              </a:rPr>
              <a:t>Nationwide Coverage</a:t>
            </a:r>
            <a:endParaRPr lang="en-US" sz="1600" b="1" dirty="0">
              <a:latin typeface="+mj-lt"/>
            </a:endParaRPr>
          </a:p>
          <a:p>
            <a:pPr algn="ctr">
              <a:buNone/>
            </a:pPr>
            <a:endParaRPr lang="en-US" sz="1600" b="1" dirty="0">
              <a:latin typeface="+mj-lt"/>
            </a:endParaRPr>
          </a:p>
          <a:p>
            <a:pPr algn="ctr">
              <a:buNone/>
            </a:pPr>
            <a:r>
              <a:rPr lang="en" sz="1600" b="1" dirty="0">
                <a:solidFill>
                  <a:srgbClr val="004735"/>
                </a:solidFill>
                <a:latin typeface="+mj-lt"/>
              </a:rPr>
              <a:t>Seamless Hydrographic Network</a:t>
            </a:r>
          </a:p>
          <a:p>
            <a:pPr algn="ctr">
              <a:buNone/>
            </a:pPr>
            <a:endParaRPr lang="en" sz="1600" b="1" dirty="0">
              <a:solidFill>
                <a:srgbClr val="004735"/>
              </a:solidFill>
              <a:latin typeface="+mj-lt"/>
            </a:endParaRPr>
          </a:p>
          <a:p>
            <a:pPr algn="ctr">
              <a:buNone/>
            </a:pPr>
            <a:r>
              <a:rPr lang="en" sz="1600" b="1" dirty="0">
                <a:solidFill>
                  <a:srgbClr val="004735"/>
                </a:solidFill>
                <a:latin typeface="+mj-lt"/>
              </a:rPr>
              <a:t>High Resolution 1:24K scale data</a:t>
            </a:r>
          </a:p>
          <a:p>
            <a:pPr algn="ctr">
              <a:buNone/>
            </a:pPr>
            <a:endParaRPr lang="en" sz="1600" b="1" dirty="0">
              <a:solidFill>
                <a:srgbClr val="004735"/>
              </a:solidFill>
              <a:latin typeface="+mj-lt"/>
            </a:endParaRPr>
          </a:p>
          <a:p>
            <a:pPr algn="ctr">
              <a:buNone/>
            </a:pPr>
            <a:r>
              <a:rPr lang="en" sz="1600" b="1" dirty="0">
                <a:solidFill>
                  <a:srgbClr val="004735"/>
                </a:solidFill>
                <a:latin typeface="+mj-lt"/>
              </a:rPr>
              <a:t>Named Features (GNIS)</a:t>
            </a:r>
          </a:p>
          <a:p>
            <a:pPr algn="ctr">
              <a:buNone/>
            </a:pPr>
            <a:endParaRPr lang="en" sz="1600" dirty="0">
              <a:solidFill>
                <a:srgbClr val="004735"/>
              </a:solidFill>
              <a:latin typeface="+mj-lt"/>
            </a:endParaRPr>
          </a:p>
          <a:p>
            <a:pPr algn="ctr">
              <a:buNone/>
            </a:pPr>
            <a:r>
              <a:rPr lang="en" sz="1600" b="1" dirty="0">
                <a:solidFill>
                  <a:srgbClr val="004735"/>
                </a:solidFill>
                <a:latin typeface="+mj-lt"/>
              </a:rPr>
              <a:t>Addressing Features</a:t>
            </a:r>
          </a:p>
          <a:p>
            <a:pPr algn="ctr">
              <a:buNone/>
            </a:pPr>
            <a:r>
              <a:rPr lang="en" sz="1600" dirty="0">
                <a:solidFill>
                  <a:srgbClr val="004735"/>
                </a:solidFill>
                <a:latin typeface="+mj-lt"/>
              </a:rPr>
              <a:t>Ie. Reachcodes vs NHDPlusIDs</a:t>
            </a:r>
          </a:p>
          <a:p>
            <a:pPr algn="ctr">
              <a:buNone/>
            </a:pPr>
            <a:endParaRPr lang="en" sz="1600" dirty="0">
              <a:solidFill>
                <a:srgbClr val="004735"/>
              </a:solidFill>
              <a:latin typeface="+mj-lt"/>
            </a:endParaRPr>
          </a:p>
          <a:p>
            <a:pPr algn="ctr">
              <a:buNone/>
            </a:pPr>
            <a:endParaRPr lang="en" sz="1600" dirty="0">
              <a:solidFill>
                <a:srgbClr val="004735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63A5D5-BFDA-4514-B367-14B413357ED7}"/>
              </a:ext>
            </a:extLst>
          </p:cNvPr>
          <p:cNvSpPr txBox="1"/>
          <p:nvPr/>
        </p:nvSpPr>
        <p:spPr>
          <a:xfrm>
            <a:off x="2716820" y="5262476"/>
            <a:ext cx="2340236" cy="11264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rgbClr val="274E13"/>
                </a:solidFill>
                <a:latin typeface="+mj-lt"/>
              </a:rPr>
              <a:t>Uses: </a:t>
            </a:r>
            <a:r>
              <a:rPr lang="en" sz="1600" dirty="0">
                <a:solidFill>
                  <a:srgbClr val="274E13"/>
                </a:solidFill>
                <a:latin typeface="+mj-lt"/>
              </a:rPr>
              <a:t>Cartographic purposes, Application Ready (User must </a:t>
            </a:r>
          </a:p>
          <a:p>
            <a:pPr>
              <a:buNone/>
            </a:pPr>
            <a:r>
              <a:rPr lang="en" sz="1600" dirty="0">
                <a:solidFill>
                  <a:srgbClr val="274E13"/>
                </a:solidFill>
                <a:latin typeface="+mj-lt"/>
              </a:rPr>
              <a:t>perform analysis)</a:t>
            </a:r>
            <a:endParaRPr lang="en-US" sz="1600" dirty="0">
              <a:solidFill>
                <a:srgbClr val="274E13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C9E484-6B9C-4529-9A62-FCB858577E4F}"/>
              </a:ext>
            </a:extLst>
          </p:cNvPr>
          <p:cNvSpPr txBox="1"/>
          <p:nvPr/>
        </p:nvSpPr>
        <p:spPr>
          <a:xfrm>
            <a:off x="6545233" y="6110161"/>
            <a:ext cx="277585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1600" b="1">
                <a:solidFill>
                  <a:srgbClr val="0C343D"/>
                </a:solidFill>
                <a:latin typeface="+mj-lt"/>
              </a:rPr>
              <a:t>Uses:</a:t>
            </a:r>
            <a:r>
              <a:rPr lang="en-US" sz="1600">
                <a:solidFill>
                  <a:srgbClr val="0C343D"/>
                </a:solidFill>
                <a:latin typeface="+mj-lt"/>
              </a:rPr>
              <a:t> Modeling, Navigation,        	Analyses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B06329-9C11-4884-9392-4193D8FB3BAD}"/>
              </a:ext>
            </a:extLst>
          </p:cNvPr>
          <p:cNvSpPr txBox="1"/>
          <p:nvPr/>
        </p:nvSpPr>
        <p:spPr>
          <a:xfrm>
            <a:off x="8017696" y="2222852"/>
            <a:ext cx="3184951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1300">
                <a:solidFill>
                  <a:srgbClr val="0C343D"/>
                </a:solidFill>
                <a:latin typeface="+mj-lt"/>
              </a:rPr>
              <a:t>2) WBD using Hydrologic Units HU4 or HU8 scale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D68E5B-7C2E-4AA9-B3F0-2BDAF71BAF68}"/>
              </a:ext>
            </a:extLst>
          </p:cNvPr>
          <p:cNvSpPr txBox="1"/>
          <p:nvPr/>
        </p:nvSpPr>
        <p:spPr>
          <a:xfrm>
            <a:off x="6795068" y="1342611"/>
            <a:ext cx="3993886" cy="6340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Created using snapshot </a:t>
            </a:r>
          </a:p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source data:</a:t>
            </a:r>
            <a:endParaRPr lang="en-US" sz="1600" b="1">
              <a:solidFill>
                <a:srgbClr val="0C343D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47C536-0180-4D3D-895B-4190782871D1}"/>
              </a:ext>
            </a:extLst>
          </p:cNvPr>
          <p:cNvSpPr txBox="1"/>
          <p:nvPr/>
        </p:nvSpPr>
        <p:spPr>
          <a:xfrm>
            <a:off x="7942746" y="2992941"/>
            <a:ext cx="3334853" cy="6340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Refresh cycle based on </a:t>
            </a:r>
          </a:p>
          <a:p>
            <a:pPr algn="ctr">
              <a:buNone/>
            </a:pPr>
            <a:r>
              <a:rPr lang="en" sz="1600" b="1">
                <a:solidFill>
                  <a:srgbClr val="0C343D"/>
                </a:solidFill>
                <a:latin typeface="+mj-lt"/>
              </a:rPr>
              <a:t>source data updates</a:t>
            </a:r>
            <a:endParaRPr lang="en-US" sz="1600" b="1">
              <a:solidFill>
                <a:srgbClr val="0C343D"/>
              </a:solidFill>
              <a:latin typeface="+mj-lt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D6F640B-9DDB-43D1-8130-0BFD428D6671}"/>
              </a:ext>
            </a:extLst>
          </p:cNvPr>
          <p:cNvGrpSpPr/>
          <p:nvPr/>
        </p:nvGrpSpPr>
        <p:grpSpPr>
          <a:xfrm>
            <a:off x="6841562" y="4607562"/>
            <a:ext cx="4467246" cy="1559164"/>
            <a:chOff x="6905730" y="4447142"/>
            <a:chExt cx="4467246" cy="1559164"/>
          </a:xfrm>
        </p:grpSpPr>
        <p:sp>
          <p:nvSpPr>
            <p:cNvPr id="596" name="Google Shape;596;p84"/>
            <p:cNvSpPr txBox="1"/>
            <p:nvPr/>
          </p:nvSpPr>
          <p:spPr>
            <a:xfrm>
              <a:off x="7143101" y="4447142"/>
              <a:ext cx="4229875" cy="945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Aft>
                  <a:spcPts val="300"/>
                </a:spcAft>
                <a:buNone/>
              </a:pPr>
              <a:r>
                <a:rPr lang="en" sz="1600" b="1">
                  <a:solidFill>
                    <a:srgbClr val="0C343D"/>
                  </a:solidFill>
                  <a:latin typeface="+mj-lt"/>
                </a:rPr>
                <a:t>Enhanced Stream Network 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0C343D"/>
                  </a:solidFill>
                  <a:latin typeface="+mj-lt"/>
                </a:rPr>
                <a:t>including: </a:t>
              </a:r>
              <a:endParaRPr lang="en-US" sz="1600" b="1">
                <a:solidFill>
                  <a:srgbClr val="0C343D"/>
                </a:solidFill>
                <a:latin typeface="+mj-lt"/>
              </a:endParaRPr>
            </a:p>
            <a:p>
              <a:pPr algn="ctr">
                <a:buNone/>
              </a:pPr>
              <a:r>
                <a:rPr lang="en" sz="1300">
                  <a:solidFill>
                    <a:srgbClr val="0C343D"/>
                  </a:solidFill>
                  <a:latin typeface="+mj-lt"/>
                </a:rPr>
                <a:t>- Value-added attributes (VAA’s)</a:t>
              </a:r>
              <a:endParaRPr lang="en-US" sz="1300">
                <a:solidFill>
                  <a:srgbClr val="0C343D"/>
                </a:solidFill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B2D3F75-87CA-4ED8-904E-06D280190062}"/>
                </a:ext>
              </a:extLst>
            </p:cNvPr>
            <p:cNvSpPr txBox="1"/>
            <p:nvPr/>
          </p:nvSpPr>
          <p:spPr>
            <a:xfrm>
              <a:off x="7654978" y="5299157"/>
              <a:ext cx="2960913" cy="30284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14999"/>
                </a:lnSpc>
                <a:buNone/>
              </a:pPr>
              <a:r>
                <a:rPr lang="en" sz="1300">
                  <a:solidFill>
                    <a:srgbClr val="0C343D"/>
                  </a:solidFill>
                  <a:latin typeface="+mj-lt"/>
                </a:rPr>
                <a:t>- Elevation-derived catchments</a:t>
              </a:r>
              <a:endParaRPr lang="en-US" sz="1300">
                <a:solidFill>
                  <a:srgbClr val="0C343D"/>
                </a:solidFill>
                <a:latin typeface="+mj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5E72625-2063-49CB-8B0C-2EADAC83843D}"/>
                </a:ext>
              </a:extLst>
            </p:cNvPr>
            <p:cNvSpPr txBox="1"/>
            <p:nvPr/>
          </p:nvSpPr>
          <p:spPr>
            <a:xfrm>
              <a:off x="6905730" y="5713918"/>
              <a:ext cx="3222171" cy="29238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buNone/>
              </a:pPr>
              <a:r>
                <a:rPr lang="en" sz="1300">
                  <a:solidFill>
                    <a:srgbClr val="0C343D"/>
                  </a:solidFill>
                  <a:latin typeface="+mj-lt"/>
                </a:rPr>
                <a:t>- Flow direction and accumulation grids</a:t>
              </a:r>
              <a:endParaRPr lang="en-US" sz="1300">
                <a:solidFill>
                  <a:srgbClr val="0C343D"/>
                </a:solidFill>
                <a:latin typeface="+mj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6372BB0-23BA-4CE5-86BD-37CC1B421C8F}"/>
                </a:ext>
              </a:extLst>
            </p:cNvPr>
            <p:cNvSpPr txBox="1"/>
            <p:nvPr/>
          </p:nvSpPr>
          <p:spPr>
            <a:xfrm>
              <a:off x="7283168" y="5519093"/>
              <a:ext cx="2775857" cy="29238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buNone/>
              </a:pPr>
              <a:r>
                <a:rPr lang="en-US" sz="1300">
                  <a:solidFill>
                    <a:srgbClr val="0C343D"/>
                  </a:solidFill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- Stream and catchment attributes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3651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7BC02-8D7F-4795-8CD2-42C2C158A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to find the </a:t>
            </a:r>
            <a:r>
              <a:rPr lang="en-US" b="1"/>
              <a:t>NHD</a:t>
            </a:r>
            <a:r>
              <a:rPr lang="en-US"/>
              <a:t> data?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E75622-CC15-45C4-BB65-40DC7E6B82B5}"/>
              </a:ext>
            </a:extLst>
          </p:cNvPr>
          <p:cNvSpPr txBox="1"/>
          <p:nvPr/>
        </p:nvSpPr>
        <p:spPr>
          <a:xfrm>
            <a:off x="4625788" y="6230470"/>
            <a:ext cx="5809129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3000" b="1">
                <a:solidFill>
                  <a:srgbClr val="006F4B"/>
                </a:solidFill>
                <a:latin typeface="Arial"/>
              </a:rPr>
              <a:t>usgs.gov/NHD/</a:t>
            </a:r>
            <a:r>
              <a:rPr lang="en-US" sz="3000" b="1" err="1">
                <a:solidFill>
                  <a:srgbClr val="006F4B"/>
                </a:solidFill>
                <a:latin typeface="Arial"/>
              </a:rPr>
              <a:t>DataAccess</a:t>
            </a:r>
            <a:r>
              <a:rPr lang="en-US" sz="3000">
                <a:solidFill>
                  <a:srgbClr val="006F4B"/>
                </a:solidFill>
                <a:latin typeface="Arial"/>
                <a:cs typeface="Arial"/>
              </a:rPr>
              <a:t>​</a:t>
            </a:r>
            <a:endParaRPr lang="en-US" sz="3000">
              <a:solidFill>
                <a:srgbClr val="006F4B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6" name="Picture 8">
            <a:extLst>
              <a:ext uri="{FF2B5EF4-FFF2-40B4-BE49-F238E27FC236}">
                <a16:creationId xmlns:a16="http://schemas.microsoft.com/office/drawing/2014/main" id="{CC8B6181-A590-486A-B771-A52DF7525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56" y="1402688"/>
            <a:ext cx="4162171" cy="2945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" name="Picture 6">
            <a:extLst>
              <a:ext uri="{FF2B5EF4-FFF2-40B4-BE49-F238E27FC236}">
                <a16:creationId xmlns:a16="http://schemas.microsoft.com/office/drawing/2014/main" id="{9149C26A-7538-485A-B2C3-49EA34E70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161" y="2711976"/>
            <a:ext cx="4790820" cy="29805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2D203FDA-D9F8-43BF-8514-65E331659B9C}"/>
              </a:ext>
            </a:extLst>
          </p:cNvPr>
          <p:cNvGrpSpPr/>
          <p:nvPr/>
        </p:nvGrpSpPr>
        <p:grpSpPr>
          <a:xfrm>
            <a:off x="6538066" y="1162927"/>
            <a:ext cx="4334496" cy="2242147"/>
            <a:chOff x="6313476" y="921042"/>
            <a:chExt cx="4334496" cy="2242147"/>
          </a:xfrm>
        </p:grpSpPr>
        <p:pic>
          <p:nvPicPr>
            <p:cNvPr id="30" name="Picture 11">
              <a:extLst>
                <a:ext uri="{FF2B5EF4-FFF2-40B4-BE49-F238E27FC236}">
                  <a16:creationId xmlns:a16="http://schemas.microsoft.com/office/drawing/2014/main" id="{F6D7A090-4E40-4856-A111-36A2830812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6519" r="5999" b="32307"/>
            <a:stretch/>
          </p:blipFill>
          <p:spPr>
            <a:xfrm>
              <a:off x="6313476" y="2633798"/>
              <a:ext cx="4334496" cy="529391"/>
            </a:xfrm>
            <a:prstGeom prst="rect">
              <a:avLst/>
            </a:prstGeom>
            <a:noFill/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1" name="Picture 17">
              <a:extLst>
                <a:ext uri="{FF2B5EF4-FFF2-40B4-BE49-F238E27FC236}">
                  <a16:creationId xmlns:a16="http://schemas.microsoft.com/office/drawing/2014/main" id="{7A45E0A6-6892-400A-A1DC-646ACEE2DA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20805" r="444" b="54949"/>
            <a:stretch/>
          </p:blipFill>
          <p:spPr>
            <a:xfrm>
              <a:off x="6313477" y="921042"/>
              <a:ext cx="4328677" cy="705399"/>
            </a:xfrm>
            <a:prstGeom prst="rect">
              <a:avLst/>
            </a:prstGeom>
            <a:noFill/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3D68D06D-73A8-47D4-9FB2-918810B75D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" t="51908" r="433" b="31858"/>
            <a:stretch/>
          </p:blipFill>
          <p:spPr>
            <a:xfrm>
              <a:off x="6313476" y="2207549"/>
              <a:ext cx="4328677" cy="459290"/>
            </a:xfrm>
            <a:prstGeom prst="rect">
              <a:avLst/>
            </a:prstGeom>
            <a:noFill/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3" name="Picture 17">
              <a:extLst>
                <a:ext uri="{FF2B5EF4-FFF2-40B4-BE49-F238E27FC236}">
                  <a16:creationId xmlns:a16="http://schemas.microsoft.com/office/drawing/2014/main" id="{F593752F-28FF-4BC7-A6AA-604B416A4D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66861" r="444" b="13659"/>
            <a:stretch/>
          </p:blipFill>
          <p:spPr>
            <a:xfrm>
              <a:off x="6313476" y="1626441"/>
              <a:ext cx="4328677" cy="566723"/>
            </a:xfrm>
            <a:prstGeom prst="rect">
              <a:avLst/>
            </a:prstGeom>
            <a:noFill/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36" name="Cloud 35">
            <a:extLst>
              <a:ext uri="{FF2B5EF4-FFF2-40B4-BE49-F238E27FC236}">
                <a16:creationId xmlns:a16="http://schemas.microsoft.com/office/drawing/2014/main" id="{7FF8C2C8-6083-4DB4-842D-E2B2E269CF4B}"/>
              </a:ext>
            </a:extLst>
          </p:cNvPr>
          <p:cNvSpPr/>
          <p:nvPr/>
        </p:nvSpPr>
        <p:spPr>
          <a:xfrm>
            <a:off x="10346591" y="3895370"/>
            <a:ext cx="1522655" cy="1112827"/>
          </a:xfrm>
          <a:prstGeom prst="cloud">
            <a:avLst/>
          </a:prstGeom>
          <a:solidFill>
            <a:srgbClr val="38761D">
              <a:alpha val="50196"/>
            </a:srgbClr>
          </a:solidFill>
          <a:ln>
            <a:solidFill>
              <a:srgbClr val="3876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1586AC0-FA60-4AAC-B0D7-479EF6694799}"/>
              </a:ext>
            </a:extLst>
          </p:cNvPr>
          <p:cNvGrpSpPr/>
          <p:nvPr/>
        </p:nvGrpSpPr>
        <p:grpSpPr>
          <a:xfrm>
            <a:off x="6096000" y="3524849"/>
            <a:ext cx="5874762" cy="2706351"/>
            <a:chOff x="6096000" y="3524849"/>
            <a:chExt cx="5874762" cy="2706351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D1F0E4B9-866F-46F4-A995-8596C13D4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96000" y="3524849"/>
              <a:ext cx="5874762" cy="270635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39" name="Cloud 38">
              <a:extLst>
                <a:ext uri="{FF2B5EF4-FFF2-40B4-BE49-F238E27FC236}">
                  <a16:creationId xmlns:a16="http://schemas.microsoft.com/office/drawing/2014/main" id="{F728F6D9-2B0C-4C5C-B3C1-C2D5D3FF8D54}"/>
                </a:ext>
              </a:extLst>
            </p:cNvPr>
            <p:cNvSpPr/>
            <p:nvPr/>
          </p:nvSpPr>
          <p:spPr>
            <a:xfrm>
              <a:off x="10346591" y="3895370"/>
              <a:ext cx="1522655" cy="1112827"/>
            </a:xfrm>
            <a:prstGeom prst="cloud">
              <a:avLst/>
            </a:prstGeom>
            <a:solidFill>
              <a:srgbClr val="38761D">
                <a:alpha val="50196"/>
              </a:srgbClr>
            </a:solidFill>
            <a:ln>
              <a:solidFill>
                <a:srgbClr val="38761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45821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A1394-7198-4510-BA0B-23B77085D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to find the </a:t>
            </a:r>
            <a:r>
              <a:rPr lang="en-US" b="1" err="1"/>
              <a:t>NHDPlus</a:t>
            </a:r>
            <a:r>
              <a:rPr lang="en-US" b="1"/>
              <a:t> HR</a:t>
            </a:r>
            <a:r>
              <a:rPr lang="en-US"/>
              <a:t> data?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B2BA35A-1D88-40B1-9326-B965E6435291}"/>
              </a:ext>
            </a:extLst>
          </p:cNvPr>
          <p:cNvGrpSpPr/>
          <p:nvPr/>
        </p:nvGrpSpPr>
        <p:grpSpPr>
          <a:xfrm>
            <a:off x="346892" y="1247204"/>
            <a:ext cx="5710502" cy="3904361"/>
            <a:chOff x="346892" y="1247204"/>
            <a:chExt cx="5710502" cy="390436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F433265-7DEA-4505-984A-68A6DCE896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8341"/>
            <a:stretch/>
          </p:blipFill>
          <p:spPr>
            <a:xfrm>
              <a:off x="346892" y="1247204"/>
              <a:ext cx="5581021" cy="314833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CCB7090-D469-4808-ABDB-C5AA17E14BC5}"/>
                </a:ext>
              </a:extLst>
            </p:cNvPr>
            <p:cNvSpPr/>
            <p:nvPr/>
          </p:nvSpPr>
          <p:spPr>
            <a:xfrm>
              <a:off x="412773" y="3287131"/>
              <a:ext cx="5449258" cy="365760"/>
            </a:xfrm>
            <a:prstGeom prst="roundRect">
              <a:avLst/>
            </a:prstGeom>
            <a:noFill/>
            <a:ln w="635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CA7EB2A-045A-493C-B455-401CA2AE4E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-3623" b="68367"/>
            <a:stretch/>
          </p:blipFill>
          <p:spPr>
            <a:xfrm>
              <a:off x="476373" y="4460463"/>
              <a:ext cx="5581021" cy="69110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Cloud 9">
            <a:extLst>
              <a:ext uri="{FF2B5EF4-FFF2-40B4-BE49-F238E27FC236}">
                <a16:creationId xmlns:a16="http://schemas.microsoft.com/office/drawing/2014/main" id="{2CA1A1D5-7F20-43F2-83F8-0861CCCCE910}"/>
              </a:ext>
            </a:extLst>
          </p:cNvPr>
          <p:cNvSpPr/>
          <p:nvPr/>
        </p:nvSpPr>
        <p:spPr>
          <a:xfrm>
            <a:off x="10443410" y="2441454"/>
            <a:ext cx="1522655" cy="1112827"/>
          </a:xfrm>
          <a:prstGeom prst="cloud">
            <a:avLst/>
          </a:prstGeom>
          <a:solidFill>
            <a:srgbClr val="38761D">
              <a:alpha val="50196"/>
            </a:srgbClr>
          </a:solidFill>
          <a:ln>
            <a:solidFill>
              <a:srgbClr val="3876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CDF02BD-1D6E-4895-B3A1-368B4D108CEB}"/>
              </a:ext>
            </a:extLst>
          </p:cNvPr>
          <p:cNvGrpSpPr/>
          <p:nvPr/>
        </p:nvGrpSpPr>
        <p:grpSpPr>
          <a:xfrm>
            <a:off x="6264089" y="2055538"/>
            <a:ext cx="5814271" cy="2678484"/>
            <a:chOff x="6264089" y="2055538"/>
            <a:chExt cx="5814271" cy="267848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8C5A65A-A50D-4116-9F69-C987E1514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64089" y="2055538"/>
              <a:ext cx="5814271" cy="26784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Cloud 12">
              <a:extLst>
                <a:ext uri="{FF2B5EF4-FFF2-40B4-BE49-F238E27FC236}">
                  <a16:creationId xmlns:a16="http://schemas.microsoft.com/office/drawing/2014/main" id="{45A6BDB2-365C-40A8-8DD2-B74FED1A5766}"/>
                </a:ext>
              </a:extLst>
            </p:cNvPr>
            <p:cNvSpPr/>
            <p:nvPr/>
          </p:nvSpPr>
          <p:spPr>
            <a:xfrm>
              <a:off x="10443410" y="2441454"/>
              <a:ext cx="1522655" cy="1112827"/>
            </a:xfrm>
            <a:prstGeom prst="cloud">
              <a:avLst/>
            </a:prstGeom>
            <a:solidFill>
              <a:srgbClr val="38761D">
                <a:alpha val="50196"/>
              </a:srgbClr>
            </a:solidFill>
            <a:ln>
              <a:solidFill>
                <a:srgbClr val="38761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C339ED1-47B0-4C64-9722-80C05A002249}"/>
              </a:ext>
            </a:extLst>
          </p:cNvPr>
          <p:cNvSpPr txBox="1"/>
          <p:nvPr/>
        </p:nvSpPr>
        <p:spPr>
          <a:xfrm>
            <a:off x="5764306" y="5495365"/>
            <a:ext cx="5190564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sz="3000" b="1">
                <a:solidFill>
                  <a:srgbClr val="006F4B"/>
                </a:solidFill>
                <a:latin typeface="Arial"/>
              </a:rPr>
              <a:t>usgs.gov/NHD/DataAccess</a:t>
            </a:r>
            <a:r>
              <a:rPr lang="en-US" sz="3000">
                <a:solidFill>
                  <a:srgbClr val="006F4B"/>
                </a:solidFill>
                <a:latin typeface="Arial"/>
              </a:rPr>
              <a:t>​</a:t>
            </a:r>
            <a:r>
              <a:rPr lang="en-US" sz="3000">
                <a:latin typeface="Arial"/>
                <a:cs typeface="Arial"/>
              </a:rPr>
              <a:t>​</a:t>
            </a:r>
            <a:endParaRPr lang="en-US" sz="300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975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91FED5-CEC5-4901-B1DC-231DDB261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55" y="1153886"/>
            <a:ext cx="4437017" cy="33262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D98E77-9654-4968-AE50-9A563445A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Reviewing and Updating Datasets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6B2D8-076F-4BAE-9F59-DA22C3409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4107" y="3734144"/>
            <a:ext cx="3729044" cy="2725104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500" b="1"/>
              <a:t>NHD</a:t>
            </a:r>
          </a:p>
          <a:p>
            <a:pPr marL="285750" indent="-285750">
              <a:lnSpc>
                <a:spcPct val="114999"/>
              </a:lnSpc>
            </a:pPr>
            <a:r>
              <a:rPr lang="en-US"/>
              <a:t>Direct editing using the USGS’s </a:t>
            </a:r>
            <a:r>
              <a:rPr lang="en"/>
              <a:t>NHDUpdate tool</a:t>
            </a:r>
          </a:p>
          <a:p>
            <a:pPr lvl="1">
              <a:lnSpc>
                <a:spcPct val="114999"/>
              </a:lnSpc>
              <a:spcBef>
                <a:spcPts val="0"/>
              </a:spcBef>
            </a:pPr>
            <a:r>
              <a:rPr lang="en"/>
              <a:t>External Users</a:t>
            </a:r>
          </a:p>
          <a:p>
            <a:pPr lvl="1">
              <a:lnSpc>
                <a:spcPct val="114999"/>
              </a:lnSpc>
              <a:spcBef>
                <a:spcPts val="0"/>
              </a:spcBef>
            </a:pPr>
            <a:r>
              <a:rPr lang="en"/>
              <a:t>Internal USGS staff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F475D11-E41B-42A1-9A11-CDE868F8A197}"/>
              </a:ext>
            </a:extLst>
          </p:cNvPr>
          <p:cNvSpPr txBox="1">
            <a:spLocks/>
          </p:cNvSpPr>
          <p:nvPr/>
        </p:nvSpPr>
        <p:spPr>
          <a:xfrm>
            <a:off x="8231426" y="3664858"/>
            <a:ext cx="3101631" cy="273594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493A13"/>
              </a:buClr>
              <a:buSzPts val="1500"/>
              <a:buFont typeface="Arial"/>
              <a:buChar char="■"/>
              <a:defRPr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350"/>
              <a:buFont typeface="Arial"/>
              <a:buChar char="■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43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93A13"/>
              </a:buClr>
              <a:buSzPts val="1350"/>
              <a:buFont typeface="Arial"/>
              <a:buChar char="■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1350"/>
              <a:buFont typeface="Arial"/>
              <a:buChar char="■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93A13"/>
              </a:buClr>
              <a:buSzPts val="1350"/>
              <a:buFont typeface="Arial"/>
              <a:buChar char="■"/>
              <a:defRPr sz="18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500" b="1"/>
              <a:t>NHDPlus HR</a:t>
            </a:r>
            <a:endParaRPr lang="en" sz="2500" b="1"/>
          </a:p>
          <a:p>
            <a:pPr marL="285750" indent="-285750">
              <a:lnSpc>
                <a:spcPct val="114999"/>
              </a:lnSpc>
            </a:pPr>
            <a:r>
              <a:rPr lang="en"/>
              <a:t>Source data</a:t>
            </a:r>
            <a:r>
              <a:rPr lang="en-US"/>
              <a:t>sets</a:t>
            </a:r>
            <a:r>
              <a:rPr lang="en"/>
              <a:t> </a:t>
            </a:r>
            <a:r>
              <a:rPr lang="en-US"/>
              <a:t>are</a:t>
            </a:r>
            <a:r>
              <a:rPr lang="en"/>
              <a:t> updated </a:t>
            </a:r>
            <a:r>
              <a:rPr lang="en-US"/>
              <a:t>and then </a:t>
            </a:r>
            <a:r>
              <a:rPr lang="en"/>
              <a:t>NHDPlus HR will be reprocessed </a:t>
            </a:r>
            <a:r>
              <a:rPr lang="en-US"/>
              <a:t>on a determined schedule.</a:t>
            </a:r>
            <a:endParaRPr lang="e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4E1DCF-846E-4D25-BBFB-119AE3799B77}"/>
              </a:ext>
            </a:extLst>
          </p:cNvPr>
          <p:cNvSpPr txBox="1"/>
          <p:nvPr/>
        </p:nvSpPr>
        <p:spPr>
          <a:xfrm>
            <a:off x="5090837" y="1250138"/>
            <a:ext cx="5242148" cy="2939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999"/>
              </a:lnSpc>
              <a:buNone/>
            </a:pPr>
            <a:r>
              <a:rPr lang="en-US" sz="2000" b="1">
                <a:latin typeface="+mj-lt"/>
              </a:rPr>
              <a:t>USGS’s </a:t>
            </a:r>
            <a:r>
              <a:rPr lang="en" sz="2000" b="1">
                <a:latin typeface="+mj-lt"/>
              </a:rPr>
              <a:t>Markup Application</a:t>
            </a:r>
            <a:r>
              <a:rPr lang="en" sz="2000">
                <a:latin typeface="+mj-lt"/>
              </a:rPr>
              <a:t> </a:t>
            </a:r>
            <a:r>
              <a:rPr lang="en-US" sz="1800">
                <a:latin typeface="+mj-lt"/>
                <a:hlinkClick r:id="rId4"/>
              </a:rPr>
              <a:t>https://edits.nationalmap.gov/markup-app</a:t>
            </a:r>
            <a:endParaRPr lang="en-US" sz="1800">
              <a:latin typeface="+mj-lt"/>
            </a:endParaRPr>
          </a:p>
          <a:p>
            <a:pPr>
              <a:lnSpc>
                <a:spcPct val="114999"/>
              </a:lnSpc>
            </a:pPr>
            <a:endParaRPr lang="en" sz="1800">
              <a:latin typeface="+mj-lt"/>
            </a:endParaRPr>
          </a:p>
          <a:p>
            <a:pPr marL="285750" lvl="7" indent="-285750">
              <a:lnSpc>
                <a:spcPct val="114999"/>
              </a:lnSpc>
              <a:buFont typeface="Wingdings" panose="05000000000000000000" pitchFamily="2" charset="2"/>
              <a:buChar char="§"/>
            </a:pPr>
            <a:r>
              <a:rPr lang="en-US" sz="2000">
                <a:latin typeface="+mj-lt"/>
              </a:rPr>
              <a:t>Collect suggestions for improvements to the NHD, WBD and NHDPlus HR</a:t>
            </a:r>
          </a:p>
          <a:p>
            <a:pPr marL="285750" lvl="7" indent="-285750">
              <a:lnSpc>
                <a:spcPct val="114999"/>
              </a:lnSpc>
              <a:buFont typeface="Wingdings" panose="05000000000000000000" pitchFamily="2" charset="2"/>
              <a:buChar char="§"/>
            </a:pPr>
            <a:r>
              <a:rPr lang="en-US" sz="2000">
                <a:latin typeface="+mj-lt"/>
              </a:rPr>
              <a:t>Public, </a:t>
            </a:r>
            <a:r>
              <a:rPr lang="en" sz="2000">
                <a:latin typeface="+mj-lt"/>
              </a:rPr>
              <a:t>External Users, Internal USGS staff</a:t>
            </a:r>
          </a:p>
          <a:p>
            <a:pPr lvl="1">
              <a:lnSpc>
                <a:spcPct val="114999"/>
              </a:lnSpc>
            </a:pPr>
            <a:endParaRPr lang="en-US" sz="2000">
              <a:solidFill>
                <a:srgbClr val="595959"/>
              </a:solidFill>
              <a:latin typeface="+mj-lt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2030485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98E77-9654-4968-AE50-9A563445A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9B7B0C-67F9-4A17-BFF2-343B58E34DB2}"/>
              </a:ext>
            </a:extLst>
          </p:cNvPr>
          <p:cNvSpPr txBox="1"/>
          <p:nvPr/>
        </p:nvSpPr>
        <p:spPr>
          <a:xfrm>
            <a:off x="8014898" y="5826371"/>
            <a:ext cx="3519376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None/>
            </a:pPr>
            <a:r>
              <a:rPr lang="en-US" sz="1800">
                <a:solidFill>
                  <a:srgbClr val="595959"/>
                </a:solidFill>
                <a:latin typeface="+mj-lt"/>
              </a:rPr>
              <a:t>Cynthia Ritmiller</a:t>
            </a:r>
          </a:p>
          <a:p>
            <a:pPr algn="r">
              <a:buNone/>
            </a:pPr>
            <a:r>
              <a:rPr lang="en-US" sz="1800">
                <a:solidFill>
                  <a:srgbClr val="595959"/>
                </a:solidFill>
                <a:latin typeface="+mj-lt"/>
              </a:rPr>
              <a:t>critmiller@usgs.gov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118164-55FE-4EAA-9804-20C7C58453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85" r="9214"/>
          <a:stretch/>
        </p:blipFill>
        <p:spPr>
          <a:xfrm>
            <a:off x="1018029" y="1086261"/>
            <a:ext cx="3574309" cy="39125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 descr="transparent_3D__V3.png">
            <a:extLst>
              <a:ext uri="{FF2B5EF4-FFF2-40B4-BE49-F238E27FC236}">
                <a16:creationId xmlns:a16="http://schemas.microsoft.com/office/drawing/2014/main" id="{C29A55A1-D8F4-4092-8A51-1D05E6FAE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5735" y="484093"/>
            <a:ext cx="6004315" cy="5806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C71722C-27D1-44E2-B1A0-A152E498CD11}"/>
              </a:ext>
            </a:extLst>
          </p:cNvPr>
          <p:cNvSpPr/>
          <p:nvPr/>
        </p:nvSpPr>
        <p:spPr>
          <a:xfrm>
            <a:off x="858656" y="5062585"/>
            <a:ext cx="4572000" cy="9664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1600" b="1">
                <a:latin typeface="+mj-lt"/>
              </a:rPr>
              <a:t>Support for NHD, WBD, &amp; NHDPlus HR</a:t>
            </a:r>
            <a:endParaRPr lang="en-US" sz="1600">
              <a:latin typeface="+mj-lt"/>
            </a:endParaRPr>
          </a:p>
          <a:p>
            <a:pPr>
              <a:buNone/>
            </a:pPr>
            <a:r>
              <a:rPr lang="en-US" sz="1600">
                <a:latin typeface="+mj-lt"/>
              </a:rPr>
              <a:t>National Geospatial Program (NGP)</a:t>
            </a:r>
          </a:p>
          <a:p>
            <a:pPr>
              <a:buNone/>
            </a:pPr>
            <a:r>
              <a:rPr lang="en-US" sz="1800">
                <a:latin typeface="+mj-lt"/>
              </a:rPr>
              <a:t>Email:</a:t>
            </a:r>
            <a:r>
              <a:rPr lang="en-US" sz="1800">
                <a:solidFill>
                  <a:srgbClr val="333333"/>
                </a:solidFill>
                <a:latin typeface="+mj-lt"/>
              </a:rPr>
              <a:t> </a:t>
            </a:r>
            <a:r>
              <a:rPr lang="en-US" sz="1800">
                <a:solidFill>
                  <a:srgbClr val="0066FF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nhd@usgs.gov</a:t>
            </a:r>
            <a:endParaRPr lang="en-US" sz="1800">
              <a:solidFill>
                <a:srgbClr val="0066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5783786"/>
      </p:ext>
    </p:extLst>
  </p:cSld>
  <p:clrMapOvr>
    <a:masterClrMapping/>
  </p:clrMapOvr>
</p:sld>
</file>

<file path=ppt/theme/theme1.xml><?xml version="1.0" encoding="utf-8"?>
<a:theme xmlns:a="http://schemas.openxmlformats.org/drawingml/2006/main" name="3_Advantage">
  <a:themeElements>
    <a:clrScheme name="Custom 22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0070C0"/>
      </a:hlink>
      <a:folHlink>
        <a:srgbClr val="0070C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b8eca42-bbaa-4602-a2b4-1626cec75391">
      <UserInfo>
        <DisplayName>Postolovski, Ray</DisplayName>
        <AccountId>37</AccountId>
        <AccountType/>
      </UserInfo>
      <UserInfo>
        <DisplayName>Skalet, Joel J</DisplayName>
        <AccountId>44</AccountId>
        <AccountType/>
      </UserInfo>
      <UserInfo>
        <DisplayName>McNinch, Kevin L</DisplayName>
        <AccountId>13</AccountId>
        <AccountType/>
      </UserInfo>
      <UserInfo>
        <DisplayName>Rufe, Philip P</DisplayName>
        <AccountId>19</AccountId>
        <AccountType/>
      </UserInfo>
      <UserInfo>
        <DisplayName>Basile, Michele L</DisplayName>
        <AccountId>27</AccountId>
        <AccountType/>
      </UserInfo>
      <UserInfo>
        <DisplayName>Tinker, Michael D</DisplayName>
        <AccountId>59</AccountId>
        <AccountType/>
      </UserInfo>
      <UserInfo>
        <DisplayName>Boggs, Hannah K</DisplayName>
        <AccountId>42</AccountId>
        <AccountType/>
      </UserInfo>
      <UserInfo>
        <DisplayName>Lowe, Amanda J</DisplayName>
        <AccountId>38</AccountId>
        <AccountType/>
      </UserInfo>
      <UserInfo>
        <DisplayName>Whitaker, Scott B</DisplayName>
        <AccountId>52</AccountId>
        <AccountType/>
      </UserInfo>
      <UserInfo>
        <DisplayName>Lane, William D</DisplayName>
        <AccountId>148</AccountId>
        <AccountType/>
      </UserInfo>
      <UserInfo>
        <DisplayName>Doumbouya, Ariel T</DisplayName>
        <AccountId>46</AccountId>
        <AccountType/>
      </UserInfo>
      <UserInfo>
        <DisplayName>Anderson, Rebecca D</DisplayName>
        <AccountId>35</AccountId>
        <AccountType/>
      </UserInfo>
      <UserInfo>
        <DisplayName>Ritmiller, Cynthia L</DisplayName>
        <AccountId>26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DD41E5DE9D9E43B625B7CF9A5F215D" ma:contentTypeVersion="11" ma:contentTypeDescription="Create a new document." ma:contentTypeScope="" ma:versionID="8dd4d37468790fe95246640f327e4067">
  <xsd:schema xmlns:xsd="http://www.w3.org/2001/XMLSchema" xmlns:xs="http://www.w3.org/2001/XMLSchema" xmlns:p="http://schemas.microsoft.com/office/2006/metadata/properties" xmlns:ns2="2b8eca42-bbaa-4602-a2b4-1626cec75391" xmlns:ns3="73e730c6-7d16-4a80-8d56-95fe64f6fbb0" targetNamespace="http://schemas.microsoft.com/office/2006/metadata/properties" ma:root="true" ma:fieldsID="f322cc7b6479c613fff6f41002c8638c" ns2:_="" ns3:_="">
    <xsd:import namespace="2b8eca42-bbaa-4602-a2b4-1626cec75391"/>
    <xsd:import namespace="73e730c6-7d16-4a80-8d56-95fe64f6fbb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8eca42-bbaa-4602-a2b4-1626cec7539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e730c6-7d16-4a80-8d56-95fe64f6fb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BC385E-C7ED-4FD7-B4A5-EE29F26CAD99}">
  <ds:schemaRefs>
    <ds:schemaRef ds:uri="2b8eca42-bbaa-4602-a2b4-1626cec75391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6992682-EA28-4D98-9968-063CF2AD299F}">
  <ds:schemaRefs>
    <ds:schemaRef ds:uri="2b8eca42-bbaa-4602-a2b4-1626cec75391"/>
    <ds:schemaRef ds:uri="73e730c6-7d16-4a80-8d56-95fe64f6fbb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B62F5AE-F5EE-4943-865B-7416920DA1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USGS National Hydrography Datasets General Presentation 2019_NGTOC GIS Day</Template>
  <TotalTime>1043</TotalTime>
  <Words>2473</Words>
  <Application>Microsoft Office PowerPoint</Application>
  <PresentationFormat>Widescreen</PresentationFormat>
  <Paragraphs>348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Noto Sans Symbols</vt:lpstr>
      <vt:lpstr>Noto Sans Symbols,Sans-Serif</vt:lpstr>
      <vt:lpstr>Tahoma</vt:lpstr>
      <vt:lpstr>Times New Roman</vt:lpstr>
      <vt:lpstr>Wingdings</vt:lpstr>
      <vt:lpstr>3_Advantage</vt:lpstr>
      <vt:lpstr>National Hydrography Dataset versus National Hydrography Dataset Plus</vt:lpstr>
      <vt:lpstr>National Hydrography Dataset (NHD)</vt:lpstr>
      <vt:lpstr>National Hydrography Dataset (NHD)</vt:lpstr>
      <vt:lpstr>National Hydrography Dataset Plus (NHDPlus)</vt:lpstr>
      <vt:lpstr>NHDPlus Value Added Attributes(NHDPlus VAAs)</vt:lpstr>
      <vt:lpstr>NHDPlus Raster Data</vt:lpstr>
      <vt:lpstr>NHDPlus Rasters (cont.)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to find the NHD data?</vt:lpstr>
      <vt:lpstr>Where to find the NHDPlus HR data?</vt:lpstr>
      <vt:lpstr>Reviewing and Updating Datasets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23 (SP 16) Title: The National Hydrography Dataset Theme: Special Session</dc:title>
  <dc:creator>Adkins, Karen F</dc:creator>
  <cp:lastModifiedBy>Ritmiller, Cynthia L</cp:lastModifiedBy>
  <cp:revision>2</cp:revision>
  <dcterms:created xsi:type="dcterms:W3CDTF">2020-02-06T22:23:30Z</dcterms:created>
  <dcterms:modified xsi:type="dcterms:W3CDTF">2024-09-27T16:30:44Z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0x0101009DDD41E5DE9D9E43B625B7CF9A5F215D</vt:lpwstr>
  </property>
</Properties>
</file>